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645024"/>
            <a:ext cx="8003232" cy="3212976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Понимание сущности коррупции –путь к искоренению.</a:t>
            </a:r>
            <a:endParaRPr lang="ru-RU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7606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Национальная стратегия противодействия коррупции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77500" lnSpcReduction="20000"/>
          </a:bodyPr>
          <a:lstStyle/>
          <a:p>
            <a:pPr marL="0" indent="12700" algn="just">
              <a:lnSpc>
                <a:spcPct val="80000"/>
              </a:lnSpc>
              <a:buFont typeface="Arial" pitchFamily="34" charset="0"/>
              <a:buNone/>
            </a:pPr>
            <a:r>
              <a:rPr lang="ru-RU" dirty="0" smtClean="0"/>
              <a:t>Утверждена указом Президента РФ в 2010 г. В 2012 г. в нее вносились изменения.</a:t>
            </a:r>
          </a:p>
          <a:p>
            <a:pPr marL="0" indent="12700" algn="just">
              <a:lnSpc>
                <a:spcPct val="80000"/>
              </a:lnSpc>
              <a:buFont typeface="Arial" pitchFamily="34" charset="0"/>
              <a:buNone/>
            </a:pPr>
            <a:r>
              <a:rPr lang="ru-RU" dirty="0" smtClean="0"/>
              <a:t>    Целью </a:t>
            </a:r>
            <a:r>
              <a:rPr lang="ru-RU" dirty="0" smtClean="0"/>
              <a:t>стратегии является искоренение причин и условий, порождающих коррупцию в российском обществе.</a:t>
            </a:r>
          </a:p>
          <a:p>
            <a:pPr marL="0" indent="12700" algn="just">
              <a:lnSpc>
                <a:spcPct val="80000"/>
              </a:lnSpc>
              <a:buFont typeface="Arial" pitchFamily="34" charset="0"/>
              <a:buNone/>
            </a:pPr>
            <a:r>
              <a:rPr lang="ru-RU" dirty="0" smtClean="0"/>
              <a:t>    Принципы </a:t>
            </a:r>
            <a:r>
              <a:rPr lang="ru-RU" dirty="0" smtClean="0"/>
              <a:t>стратегии:</a:t>
            </a:r>
          </a:p>
          <a:p>
            <a:pPr marL="0" indent="12700" algn="just">
              <a:lnSpc>
                <a:spcPct val="80000"/>
              </a:lnSpc>
              <a:buFont typeface="Arial" pitchFamily="34" charset="0"/>
              <a:buNone/>
            </a:pPr>
            <a:r>
              <a:rPr lang="ru-RU" dirty="0" smtClean="0"/>
              <a:t>признание коррупции одной из системных угроз безопасности;</a:t>
            </a:r>
          </a:p>
          <a:p>
            <a:pPr marL="0" indent="12700" algn="just">
              <a:lnSpc>
                <a:spcPct val="80000"/>
              </a:lnSpc>
              <a:buFont typeface="Arial" pitchFamily="34" charset="0"/>
              <a:buNone/>
            </a:pPr>
            <a:r>
              <a:rPr lang="ru-RU" dirty="0" smtClean="0"/>
              <a:t>использование мер по предупреждению коррупции, по уголовному преследованию лиц, совершивших коррупционные преступления, и по минимизации и ликвидации последствий </a:t>
            </a:r>
            <a:r>
              <a:rPr lang="ru-RU" dirty="0" smtClean="0"/>
              <a:t>коррупции</a:t>
            </a:r>
          </a:p>
          <a:p>
            <a:pPr>
              <a:buNone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Основные направления стратегии:</a:t>
            </a:r>
          </a:p>
          <a:p>
            <a:pPr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обеспечение участия институтов гражданского общества;</a:t>
            </a:r>
          </a:p>
          <a:p>
            <a:pPr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повышение эффективности деятельности ФОИВ;</a:t>
            </a:r>
          </a:p>
          <a:p>
            <a:pPr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устранение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коррупциогенных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факторов;</a:t>
            </a:r>
          </a:p>
          <a:p>
            <a:pPr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расширение системы правового просвещения населения;</a:t>
            </a:r>
          </a:p>
          <a:p>
            <a:pPr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периодическое исследование состояния коррупции и эффективности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антикорруцпионных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мер;</a:t>
            </a:r>
          </a:p>
          <a:p>
            <a:pPr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совершенствование организационных основ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антикоррупционной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экспертизы.</a:t>
            </a:r>
          </a:p>
          <a:p>
            <a:pPr marL="0" indent="12700" algn="just">
              <a:lnSpc>
                <a:spcPct val="80000"/>
              </a:lnSpc>
              <a:buFont typeface="Arial" pitchFamily="34" charset="0"/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17632" cy="55780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Особенности России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смещение баланса интересов представителей власти и граждан при правоприменительной практике: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err="1" smtClean="0"/>
              <a:t>антикоррупционн</a:t>
            </a:r>
            <a:r>
              <a:rPr lang="ru-RU" dirty="0" err="1" smtClean="0"/>
              <a:t>ая</a:t>
            </a:r>
            <a:r>
              <a:rPr lang="en-US" dirty="0" smtClean="0"/>
              <a:t> </a:t>
            </a:r>
            <a:r>
              <a:rPr lang="en-US" dirty="0" err="1" smtClean="0"/>
              <a:t>политик</a:t>
            </a:r>
            <a:r>
              <a:rPr lang="ru-RU" dirty="0" smtClean="0"/>
              <a:t>а сводится</a:t>
            </a:r>
            <a:r>
              <a:rPr lang="en-US" dirty="0" smtClean="0"/>
              <a:t> </a:t>
            </a:r>
            <a:r>
              <a:rPr lang="en-US" dirty="0" err="1" smtClean="0"/>
              <a:t>преимущественно</a:t>
            </a:r>
            <a:r>
              <a:rPr lang="en-US" dirty="0" smtClean="0"/>
              <a:t> к </a:t>
            </a:r>
            <a:r>
              <a:rPr lang="en-US" dirty="0" err="1" smtClean="0"/>
              <a:t>борьбе</a:t>
            </a:r>
            <a:r>
              <a:rPr lang="en-US" dirty="0" smtClean="0"/>
              <a:t> </a:t>
            </a:r>
            <a:r>
              <a:rPr lang="en-US" dirty="0" err="1" smtClean="0"/>
              <a:t>со</a:t>
            </a:r>
            <a:r>
              <a:rPr lang="en-US" dirty="0" smtClean="0"/>
              <a:t> </a:t>
            </a:r>
            <a:r>
              <a:rPr lang="en-US" dirty="0" err="1" smtClean="0"/>
              <a:t>взяточничеством</a:t>
            </a:r>
            <a:r>
              <a:rPr lang="ru-RU" dirty="0" smtClean="0"/>
              <a:t>;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ru-RU" dirty="0" smtClean="0"/>
              <a:t>о</a:t>
            </a:r>
            <a:r>
              <a:rPr lang="en-US" dirty="0" err="1" smtClean="0"/>
              <a:t>тсутств</a:t>
            </a:r>
            <a:r>
              <a:rPr lang="ru-RU" dirty="0" smtClean="0"/>
              <a:t>уют </a:t>
            </a:r>
            <a:r>
              <a:rPr lang="en-US" dirty="0" err="1" smtClean="0"/>
              <a:t>действенны</a:t>
            </a:r>
            <a:r>
              <a:rPr lang="ru-RU" dirty="0" smtClean="0"/>
              <a:t>е</a:t>
            </a:r>
            <a:r>
              <a:rPr lang="en-US" dirty="0" smtClean="0"/>
              <a:t>, </a:t>
            </a:r>
            <a:r>
              <a:rPr lang="en-US" dirty="0" err="1" smtClean="0"/>
              <a:t>жестки</a:t>
            </a:r>
            <a:r>
              <a:rPr lang="ru-RU" dirty="0" smtClean="0"/>
              <a:t>е</a:t>
            </a:r>
            <a:r>
              <a:rPr lang="en-US" dirty="0" smtClean="0"/>
              <a:t> </a:t>
            </a:r>
            <a:r>
              <a:rPr lang="en-US" dirty="0" err="1" smtClean="0"/>
              <a:t>санкци</a:t>
            </a:r>
            <a:r>
              <a:rPr lang="ru-RU" dirty="0" smtClean="0"/>
              <a:t>и</a:t>
            </a:r>
            <a:r>
              <a:rPr lang="en-US" dirty="0" smtClean="0"/>
              <a:t> в </a:t>
            </a:r>
            <a:r>
              <a:rPr lang="en-US" dirty="0" err="1" smtClean="0"/>
              <a:t>отношении</a:t>
            </a:r>
            <a:r>
              <a:rPr lang="en-US" dirty="0" smtClean="0"/>
              <a:t> </a:t>
            </a:r>
            <a:r>
              <a:rPr lang="en-US" dirty="0" err="1" smtClean="0"/>
              <a:t>должностных</a:t>
            </a:r>
            <a:r>
              <a:rPr lang="en-US" dirty="0" smtClean="0"/>
              <a:t> </a:t>
            </a:r>
            <a:r>
              <a:rPr lang="en-US" dirty="0" err="1" smtClean="0"/>
              <a:t>лиц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большинству</a:t>
            </a:r>
            <a:r>
              <a:rPr lang="en-US" dirty="0" smtClean="0"/>
              <a:t> </a:t>
            </a:r>
            <a:r>
              <a:rPr lang="en-US" dirty="0" err="1" smtClean="0"/>
              <a:t>антикоррупционных</a:t>
            </a:r>
            <a:r>
              <a:rPr lang="en-US" dirty="0" smtClean="0"/>
              <a:t> </a:t>
            </a:r>
            <a:r>
              <a:rPr lang="en-US" dirty="0" err="1" smtClean="0"/>
              <a:t>мер</a:t>
            </a:r>
            <a:r>
              <a:rPr lang="ru-RU" dirty="0" smtClean="0"/>
              <a:t> - не считая взяточничества -</a:t>
            </a:r>
            <a:r>
              <a:rPr lang="en-US" dirty="0" smtClean="0"/>
              <a:t> </a:t>
            </a:r>
            <a:r>
              <a:rPr lang="ru-RU" dirty="0" smtClean="0"/>
              <a:t>(при том, что </a:t>
            </a:r>
            <a:r>
              <a:rPr lang="en-US" dirty="0" err="1" smtClean="0"/>
              <a:t>граждан</a:t>
            </a:r>
            <a:r>
              <a:rPr lang="ru-RU" dirty="0" smtClean="0"/>
              <a:t>, например,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неуплату</a:t>
            </a:r>
            <a:r>
              <a:rPr lang="en-US" dirty="0" smtClean="0"/>
              <a:t> </a:t>
            </a:r>
            <a:r>
              <a:rPr lang="en-US" dirty="0" err="1" smtClean="0"/>
              <a:t>любого</a:t>
            </a:r>
            <a:r>
              <a:rPr lang="en-US" dirty="0" smtClean="0"/>
              <a:t> </a:t>
            </a:r>
            <a:r>
              <a:rPr lang="en-US" dirty="0" err="1" smtClean="0"/>
              <a:t>штрафа</a:t>
            </a:r>
            <a:r>
              <a:rPr lang="en-US" dirty="0" smtClean="0"/>
              <a:t> </a:t>
            </a:r>
            <a:r>
              <a:rPr lang="ru-RU" dirty="0" smtClean="0"/>
              <a:t>можно привлекать к </a:t>
            </a:r>
            <a:r>
              <a:rPr lang="en-US" dirty="0" err="1" smtClean="0"/>
              <a:t>ответственности</a:t>
            </a:r>
            <a:r>
              <a:rPr lang="en-US" dirty="0" smtClean="0"/>
              <a:t> в </a:t>
            </a:r>
            <a:r>
              <a:rPr lang="en-US" dirty="0" err="1" smtClean="0"/>
              <a:t>виде</a:t>
            </a:r>
            <a:r>
              <a:rPr lang="en-US" dirty="0" smtClean="0"/>
              <a:t> </a:t>
            </a:r>
            <a:r>
              <a:rPr lang="en-US" dirty="0" err="1" smtClean="0"/>
              <a:t>административного</a:t>
            </a:r>
            <a:r>
              <a:rPr lang="en-US" dirty="0" smtClean="0"/>
              <a:t> </a:t>
            </a:r>
            <a:r>
              <a:rPr lang="en-US" dirty="0" err="1" smtClean="0"/>
              <a:t>ареста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15 </a:t>
            </a:r>
            <a:r>
              <a:rPr lang="en-US" dirty="0" err="1" smtClean="0"/>
              <a:t>суток</a:t>
            </a:r>
            <a:r>
              <a:rPr lang="ru-RU" dirty="0" smtClean="0"/>
              <a:t>);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другим</a:t>
            </a:r>
            <a:r>
              <a:rPr lang="en-US" dirty="0" smtClean="0"/>
              <a:t> </a:t>
            </a:r>
            <a:r>
              <a:rPr lang="en-US" dirty="0" err="1" smtClean="0"/>
              <a:t>видам</a:t>
            </a:r>
            <a:r>
              <a:rPr lang="en-US" dirty="0" smtClean="0"/>
              <a:t> </a:t>
            </a:r>
            <a:r>
              <a:rPr lang="en-US" dirty="0" err="1" smtClean="0"/>
              <a:t>экономических</a:t>
            </a:r>
            <a:r>
              <a:rPr lang="en-US" dirty="0" smtClean="0"/>
              <a:t> </a:t>
            </a:r>
            <a:r>
              <a:rPr lang="en-US" dirty="0" err="1" smtClean="0"/>
              <a:t>преступлений</a:t>
            </a:r>
            <a:r>
              <a:rPr lang="en-US" dirty="0" smtClean="0"/>
              <a:t>, </a:t>
            </a:r>
            <a:r>
              <a:rPr lang="en-US" dirty="0" err="1" smtClean="0"/>
              <a:t>где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участвуют</a:t>
            </a:r>
            <a:r>
              <a:rPr lang="en-US" dirty="0" smtClean="0"/>
              <a:t> </a:t>
            </a:r>
            <a:r>
              <a:rPr lang="en-US" dirty="0" err="1" smtClean="0"/>
              <a:t>должностные</a:t>
            </a:r>
            <a:r>
              <a:rPr lang="en-US" dirty="0" smtClean="0"/>
              <a:t> </a:t>
            </a:r>
            <a:r>
              <a:rPr lang="en-US" dirty="0" err="1" smtClean="0"/>
              <a:t>лица</a:t>
            </a:r>
            <a:r>
              <a:rPr lang="en-US" dirty="0" smtClean="0"/>
              <a:t>, </a:t>
            </a:r>
            <a:r>
              <a:rPr lang="en-US" dirty="0" err="1" smtClean="0"/>
              <a:t>предприниматели</a:t>
            </a:r>
            <a:r>
              <a:rPr lang="en-US" dirty="0" smtClean="0"/>
              <a:t> в </a:t>
            </a:r>
            <a:r>
              <a:rPr lang="en-US" dirty="0" err="1" smtClean="0"/>
              <a:t>ряде</a:t>
            </a:r>
            <a:r>
              <a:rPr lang="en-US" dirty="0" smtClean="0"/>
              <a:t> </a:t>
            </a:r>
            <a:r>
              <a:rPr lang="en-US" dirty="0" err="1" smtClean="0"/>
              <a:t>случаев</a:t>
            </a:r>
            <a:r>
              <a:rPr lang="en-US" dirty="0" smtClean="0"/>
              <a:t> </a:t>
            </a:r>
            <a:r>
              <a:rPr lang="en-US" dirty="0" err="1" smtClean="0"/>
              <a:t>привлекаются</a:t>
            </a:r>
            <a:r>
              <a:rPr lang="en-US" dirty="0" smtClean="0"/>
              <a:t> к </a:t>
            </a:r>
            <a:r>
              <a:rPr lang="en-US" dirty="0" err="1" smtClean="0"/>
              <a:t>аресту</a:t>
            </a:r>
            <a:r>
              <a:rPr lang="en-US" dirty="0" smtClean="0"/>
              <a:t> </a:t>
            </a:r>
            <a:r>
              <a:rPr lang="en-US" dirty="0" err="1" smtClean="0"/>
              <a:t>несмотря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запрещающие</a:t>
            </a:r>
            <a:r>
              <a:rPr lang="en-US" dirty="0" smtClean="0"/>
              <a:t> </a:t>
            </a:r>
            <a:r>
              <a:rPr lang="en-US" dirty="0" err="1" smtClean="0"/>
              <a:t>президентские</a:t>
            </a:r>
            <a:r>
              <a:rPr lang="en-US" dirty="0" smtClean="0"/>
              <a:t> </a:t>
            </a:r>
            <a:r>
              <a:rPr lang="en-US" dirty="0" err="1" smtClean="0"/>
              <a:t>поправки</a:t>
            </a:r>
            <a:r>
              <a:rPr lang="ru-RU" dirty="0" smtClean="0"/>
              <a:t>;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err="1" smtClean="0"/>
              <a:t>сообщения</a:t>
            </a:r>
            <a:r>
              <a:rPr lang="en-US" dirty="0" smtClean="0"/>
              <a:t> о </a:t>
            </a:r>
            <a:r>
              <a:rPr lang="en-US" dirty="0" err="1" smtClean="0"/>
              <a:t>фактах</a:t>
            </a:r>
            <a:r>
              <a:rPr lang="en-US" dirty="0" smtClean="0"/>
              <a:t> </a:t>
            </a:r>
            <a:r>
              <a:rPr lang="en-US" dirty="0" err="1" smtClean="0"/>
              <a:t>коррупции</a:t>
            </a:r>
            <a:r>
              <a:rPr lang="en-US" dirty="0" smtClean="0"/>
              <a:t>, </a:t>
            </a:r>
            <a:r>
              <a:rPr lang="en-US" dirty="0" err="1" smtClean="0"/>
              <a:t>имеющие</a:t>
            </a:r>
            <a:r>
              <a:rPr lang="en-US" dirty="0" smtClean="0"/>
              <a:t> </a:t>
            </a:r>
            <a:r>
              <a:rPr lang="en-US" dirty="0" err="1" smtClean="0"/>
              <a:t>широкий</a:t>
            </a:r>
            <a:r>
              <a:rPr lang="en-US" dirty="0" smtClean="0"/>
              <a:t> </a:t>
            </a:r>
            <a:r>
              <a:rPr lang="en-US" dirty="0" err="1" smtClean="0"/>
              <a:t>общественный</a:t>
            </a:r>
            <a:r>
              <a:rPr lang="en-US" dirty="0" smtClean="0"/>
              <a:t> </a:t>
            </a:r>
            <a:r>
              <a:rPr lang="en-US" dirty="0" err="1" smtClean="0"/>
              <a:t>резонанс</a:t>
            </a:r>
            <a:r>
              <a:rPr lang="en-US" dirty="0" smtClean="0"/>
              <a:t>, </a:t>
            </a:r>
            <a:r>
              <a:rPr lang="en-US" dirty="0" err="1" smtClean="0"/>
              <a:t>остаются</a:t>
            </a:r>
            <a:r>
              <a:rPr lang="en-US" dirty="0" smtClean="0"/>
              <a:t> </a:t>
            </a:r>
            <a:r>
              <a:rPr lang="en-US" dirty="0" err="1" smtClean="0"/>
              <a:t>без</a:t>
            </a:r>
            <a:r>
              <a:rPr lang="en-US" dirty="0" smtClean="0"/>
              <a:t> </a:t>
            </a:r>
            <a:r>
              <a:rPr lang="en-US" dirty="0" err="1" smtClean="0"/>
              <a:t>должного</a:t>
            </a:r>
            <a:r>
              <a:rPr lang="en-US" dirty="0" smtClean="0"/>
              <a:t> </a:t>
            </a:r>
            <a:r>
              <a:rPr lang="en-US" dirty="0" err="1" smtClean="0"/>
              <a:t>внимания</a:t>
            </a:r>
            <a:r>
              <a:rPr lang="en-US" dirty="0" smtClean="0"/>
              <a:t> </a:t>
            </a:r>
            <a:r>
              <a:rPr lang="en-US" dirty="0" err="1" smtClean="0"/>
              <a:t>правоохранительных</a:t>
            </a:r>
            <a:r>
              <a:rPr lang="en-US" dirty="0" smtClean="0"/>
              <a:t> </a:t>
            </a:r>
            <a:r>
              <a:rPr lang="en-US" dirty="0" err="1" smtClean="0"/>
              <a:t>органов</a:t>
            </a:r>
            <a:r>
              <a:rPr lang="en-US" dirty="0" smtClean="0"/>
              <a:t> и </a:t>
            </a:r>
            <a:r>
              <a:rPr lang="en-US" dirty="0" err="1" smtClean="0"/>
              <a:t>прокуратуры</a:t>
            </a:r>
            <a:r>
              <a:rPr lang="en-US" dirty="0" smtClean="0"/>
              <a:t> </a:t>
            </a:r>
            <a:r>
              <a:rPr lang="en-US" dirty="0" err="1" smtClean="0"/>
              <a:t>противодействие</a:t>
            </a:r>
            <a:r>
              <a:rPr lang="en-US" dirty="0" smtClean="0"/>
              <a:t> </a:t>
            </a:r>
            <a:r>
              <a:rPr lang="en-US" dirty="0" err="1" smtClean="0"/>
              <a:t>общественному</a:t>
            </a:r>
            <a:r>
              <a:rPr lang="en-US" dirty="0" smtClean="0"/>
              <a:t> </a:t>
            </a:r>
            <a:r>
              <a:rPr lang="en-US" dirty="0" err="1" smtClean="0"/>
              <a:t>антикоррупционному</a:t>
            </a:r>
            <a:r>
              <a:rPr lang="en-US" dirty="0" smtClean="0"/>
              <a:t> </a:t>
            </a:r>
            <a:r>
              <a:rPr lang="en-US" dirty="0" err="1" smtClean="0"/>
              <a:t>контролю</a:t>
            </a:r>
            <a:r>
              <a:rPr lang="ru-RU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dirty="0" err="1" smtClean="0"/>
              <a:t>слепое</a:t>
            </a:r>
            <a:r>
              <a:rPr lang="en-US" dirty="0" smtClean="0"/>
              <a:t> </a:t>
            </a:r>
            <a:r>
              <a:rPr lang="en-US" dirty="0" err="1" smtClean="0"/>
              <a:t>копирование</a:t>
            </a:r>
            <a:r>
              <a:rPr lang="en-US" dirty="0" smtClean="0"/>
              <a:t> </a:t>
            </a:r>
            <a:r>
              <a:rPr lang="en-US" dirty="0" err="1" smtClean="0"/>
              <a:t>зарубежных</a:t>
            </a:r>
            <a:r>
              <a:rPr lang="en-US" dirty="0" smtClean="0"/>
              <a:t> </a:t>
            </a:r>
            <a:r>
              <a:rPr lang="en-US" dirty="0" err="1" smtClean="0"/>
              <a:t>законодательных</a:t>
            </a:r>
            <a:r>
              <a:rPr lang="en-US" dirty="0" smtClean="0"/>
              <a:t> </a:t>
            </a:r>
            <a:r>
              <a:rPr lang="en-US" dirty="0" err="1" smtClean="0"/>
              <a:t>моделей</a:t>
            </a:r>
            <a:r>
              <a:rPr lang="en-US" dirty="0" smtClean="0"/>
              <a:t> </a:t>
            </a:r>
            <a:r>
              <a:rPr lang="en-US" dirty="0" err="1" smtClean="0"/>
              <a:t>без</a:t>
            </a:r>
            <a:r>
              <a:rPr lang="en-US" dirty="0" smtClean="0"/>
              <a:t> </a:t>
            </a:r>
            <a:r>
              <a:rPr lang="en-US" dirty="0" err="1" smtClean="0"/>
              <a:t>учета</a:t>
            </a:r>
            <a:r>
              <a:rPr lang="en-US" dirty="0" smtClean="0"/>
              <a:t> </a:t>
            </a:r>
            <a:r>
              <a:rPr lang="en-US" dirty="0" err="1" smtClean="0"/>
              <a:t>институциональной</a:t>
            </a:r>
            <a:r>
              <a:rPr lang="en-US" dirty="0" smtClean="0"/>
              <a:t> </a:t>
            </a:r>
            <a:r>
              <a:rPr lang="en-US" dirty="0" err="1" smtClean="0"/>
              <a:t>среды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en-US" dirty="0" err="1" smtClean="0"/>
              <a:t>пример</a:t>
            </a:r>
            <a:r>
              <a:rPr lang="ru-RU" dirty="0" smtClean="0"/>
              <a:t> -</a:t>
            </a:r>
            <a:r>
              <a:rPr lang="en-US" dirty="0" smtClean="0"/>
              <a:t> </a:t>
            </a:r>
            <a:r>
              <a:rPr lang="en-US" dirty="0" err="1" smtClean="0"/>
              <a:t>попытки</a:t>
            </a:r>
            <a:r>
              <a:rPr lang="en-US" dirty="0" smtClean="0"/>
              <a:t> </a:t>
            </a:r>
            <a:r>
              <a:rPr lang="en-US" dirty="0" err="1" smtClean="0"/>
              <a:t>воспроизвести</a:t>
            </a:r>
            <a:r>
              <a:rPr lang="en-US" dirty="0" smtClean="0"/>
              <a:t> </a:t>
            </a:r>
            <a:r>
              <a:rPr lang="en-US" dirty="0" err="1" smtClean="0"/>
              <a:t>американскую</a:t>
            </a:r>
            <a:r>
              <a:rPr lang="en-US" dirty="0" smtClean="0"/>
              <a:t> </a:t>
            </a:r>
            <a:r>
              <a:rPr lang="en-US" dirty="0" err="1" smtClean="0"/>
              <a:t>модель</a:t>
            </a:r>
            <a:r>
              <a:rPr lang="en-US" dirty="0" smtClean="0"/>
              <a:t> </a:t>
            </a:r>
            <a:r>
              <a:rPr lang="en-US" dirty="0" err="1" smtClean="0"/>
              <a:t>Федеральной</a:t>
            </a:r>
            <a:r>
              <a:rPr lang="en-US" dirty="0" smtClean="0"/>
              <a:t> </a:t>
            </a:r>
            <a:r>
              <a:rPr lang="en-US" dirty="0" err="1" smtClean="0"/>
              <a:t>контрактной</a:t>
            </a:r>
            <a:r>
              <a:rPr lang="en-US" dirty="0" smtClean="0"/>
              <a:t> </a:t>
            </a:r>
            <a:r>
              <a:rPr lang="en-US" dirty="0" err="1" smtClean="0"/>
              <a:t>системы</a:t>
            </a:r>
            <a:r>
              <a:rPr lang="en-US" dirty="0" smtClean="0"/>
              <a:t> в </a:t>
            </a:r>
            <a:r>
              <a:rPr lang="en-US" dirty="0" err="1" smtClean="0"/>
              <a:t>России</a:t>
            </a:r>
            <a:r>
              <a:rPr lang="ru-RU" dirty="0" smtClean="0"/>
              <a:t>).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88184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Все мы вместе должны бороться с коррупцией, ведь за нее расплачивается каждый из нас. От коррупционеров страдает страна, а это значит, что страдает ее население, то есть мы.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Коррупция </a:t>
            </a:r>
            <a:r>
              <a:rPr lang="ru-RU" dirty="0" smtClean="0">
                <a:solidFill>
                  <a:srgbClr val="0070C0"/>
                </a:solidFill>
              </a:rPr>
              <a:t>разрушает страну изнутри – подрывает доверие населения к власти, что приводит к постепенному распаду государства.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Мы </a:t>
            </a:r>
            <a:r>
              <a:rPr lang="ru-RU" dirty="0" smtClean="0">
                <a:solidFill>
                  <a:srgbClr val="0070C0"/>
                </a:solidFill>
              </a:rPr>
              <a:t>должны бороться, потому что за нас этого никто не сделает. Мы обязаны поддерживать свою страну, потому что только мы можем ей помочь побороть несправедливость.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Мы </a:t>
            </a:r>
            <a:r>
              <a:rPr lang="ru-RU" dirty="0" smtClean="0">
                <a:solidFill>
                  <a:srgbClr val="0070C0"/>
                </a:solidFill>
              </a:rPr>
              <a:t>должны – мы сделаем.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Коррупция (Справочный документ ООН о международной борьбе с коррупцией) - злоупотребление государственной властью для получения выгоды в личных целях.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79375" indent="3175" algn="just">
              <a:defRPr/>
            </a:pP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Для международных конвенций характерен широкий взгляд на коррупцию, не сводимый ко взяточничеству,  а включающий в себя широкий спектр корыстных служебных злоупотреблений.</a:t>
            </a:r>
          </a:p>
          <a:p>
            <a:pPr marL="79375" indent="3175" algn="just">
              <a:defRPr/>
            </a:pP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</a:endParaRPr>
          </a:p>
          <a:p>
            <a:pPr marL="79375" indent="3175" algn="just">
              <a:defRPr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Коррупция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(Федеральный закон от 25.12.2008 № 273-ФЗ «О противодействии коррупции»)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злоупотребление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служебным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положением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дача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взятки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получение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взятки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злоупотребление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полномочиями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коммерческий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подкуп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либо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иное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незаконное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использование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физическим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лицом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своего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должностного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положения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вопреки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законным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интересам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общества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и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государства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в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целях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получения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выгоды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в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виде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денег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ценностей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иного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имущества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или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услуг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имущественного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характера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иных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имущественных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прав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для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себя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или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для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третьих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лиц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либо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незаконное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предоставление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такой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выгоды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указанному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лицу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другими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физическими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лицами</a:t>
            </a: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Коррупция</a:t>
            </a:r>
            <a:r>
              <a:rPr lang="en-US" dirty="0" smtClean="0"/>
              <a:t> - </a:t>
            </a:r>
            <a:r>
              <a:rPr lang="ru-RU" dirty="0" smtClean="0"/>
              <a:t>это деструктивная по отношению к действующим на данной территории общественным нормам и господствующей морали система социальных связей, которые характеризовались использованием должностных полномочий для получения материальной и (или) нематериальной выгоды.</a:t>
            </a:r>
          </a:p>
          <a:p>
            <a:endParaRPr lang="ru-RU" dirty="0" smtClean="0"/>
          </a:p>
          <a:p>
            <a:r>
              <a:rPr lang="en-US" dirty="0" err="1" smtClean="0">
                <a:sym typeface="Arial Bold" charset="0"/>
              </a:rPr>
              <a:t>Коррупция</a:t>
            </a:r>
            <a:r>
              <a:rPr lang="en-US" dirty="0" smtClean="0">
                <a:sym typeface="Arial Bold" charset="0"/>
              </a:rPr>
              <a:t> - </a:t>
            </a:r>
            <a:r>
              <a:rPr lang="en-US" dirty="0" err="1" smtClean="0">
                <a:sym typeface="Arial Bold" charset="0"/>
              </a:rPr>
              <a:t>это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разновидность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оппортунистического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поведения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наделенного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властью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лица</a:t>
            </a:r>
            <a:r>
              <a:rPr lang="en-US" dirty="0" smtClean="0">
                <a:sym typeface="Arial Bold" charset="0"/>
              </a:rPr>
              <a:t>, </a:t>
            </a:r>
            <a:r>
              <a:rPr lang="en-US" dirty="0" err="1" smtClean="0">
                <a:sym typeface="Arial Bold" charset="0"/>
              </a:rPr>
              <a:t>возникающая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вследствие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высокого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уровня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асимметрии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информации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между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ним</a:t>
            </a:r>
            <a:r>
              <a:rPr lang="en-US" dirty="0" smtClean="0">
                <a:sym typeface="Arial Bold" charset="0"/>
              </a:rPr>
              <a:t> и </a:t>
            </a:r>
            <a:r>
              <a:rPr lang="en-US" dirty="0" err="1" smtClean="0">
                <a:sym typeface="Arial Bold" charset="0"/>
              </a:rPr>
              <a:t>гражданами</a:t>
            </a:r>
            <a:r>
              <a:rPr lang="en-US" dirty="0" smtClean="0">
                <a:sym typeface="Arial Bold" charset="0"/>
              </a:rPr>
              <a:t> (</a:t>
            </a:r>
            <a:r>
              <a:rPr lang="en-US" dirty="0" err="1" smtClean="0">
                <a:sym typeface="Arial Bold" charset="0"/>
              </a:rPr>
              <a:t>затрудненного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контроля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со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стороны</a:t>
            </a:r>
            <a:r>
              <a:rPr lang="en-US" dirty="0" smtClean="0">
                <a:sym typeface="Arial Bold" charset="0"/>
              </a:rPr>
              <a:t> </a:t>
            </a:r>
            <a:r>
              <a:rPr lang="en-US" dirty="0" err="1" smtClean="0">
                <a:sym typeface="Arial Bold" charset="0"/>
              </a:rPr>
              <a:t>граждан</a:t>
            </a:r>
            <a:r>
              <a:rPr lang="en-US" dirty="0" smtClean="0">
                <a:sym typeface="Arial Bold" charset="0"/>
              </a:rPr>
              <a:t>).</a:t>
            </a:r>
            <a:endParaRPr lang="ru-RU" dirty="0" smtClean="0">
              <a:sym typeface="Arial" pitchFamily="34" charset="0"/>
            </a:endParaRPr>
          </a:p>
          <a:p>
            <a:pPr>
              <a:buNone/>
            </a:pPr>
            <a:endParaRPr lang="ru-RU" dirty="0" smtClean="0">
              <a:sym typeface="Arial" pitchFamily="34" charset="0"/>
            </a:endParaRPr>
          </a:p>
          <a:p>
            <a:r>
              <a:rPr lang="en-US" dirty="0" err="1" smtClean="0">
                <a:sym typeface="Arial" pitchFamily="34" charset="0"/>
              </a:rPr>
              <a:t>Коррупция</a:t>
            </a:r>
            <a:r>
              <a:rPr lang="en-US" dirty="0" smtClean="0">
                <a:sym typeface="Arial" pitchFamily="34" charset="0"/>
              </a:rPr>
              <a:t> – </a:t>
            </a:r>
            <a:r>
              <a:rPr lang="ru-RU" dirty="0" smtClean="0">
                <a:sym typeface="Arial" pitchFamily="34" charset="0"/>
              </a:rPr>
              <a:t>это </a:t>
            </a:r>
            <a:r>
              <a:rPr lang="ru-RU" dirty="0" err="1" smtClean="0">
                <a:sym typeface="Arial" pitchFamily="34" charset="0"/>
              </a:rPr>
              <a:t>девиантное</a:t>
            </a:r>
            <a:r>
              <a:rPr lang="ru-RU" dirty="0" smtClean="0">
                <a:sym typeface="Arial" pitchFamily="34" charset="0"/>
              </a:rPr>
              <a:t>, отклоняющееся от общепринятого, поведение управляющей элиты, проявляющееся в нелегитимном использовании ею социальных благ.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Понятие </a:t>
            </a:r>
            <a:r>
              <a:rPr lang="ru-RU" dirty="0" err="1" smtClean="0">
                <a:solidFill>
                  <a:schemeClr val="bg1"/>
                </a:solidFill>
              </a:rPr>
              <a:t>противоде</a:t>
            </a:r>
            <a:r>
              <a:rPr lang="ru-RU" dirty="0" err="1" smtClean="0">
                <a:solidFill>
                  <a:schemeClr val="bg1"/>
                </a:solidFill>
              </a:rPr>
              <a:t>Понятие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Федеральный </a:t>
            </a:r>
            <a:r>
              <a:rPr lang="ru-RU" sz="27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закон от 25.12.2008 № 273-ФЗ «О противодействии коррупции»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solidFill>
                  <a:schemeClr val="bg1"/>
                </a:solidFill>
              </a:rPr>
              <a:t>ротиводействия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коррупции</a:t>
            </a:r>
            <a:r>
              <a:rPr lang="ru-RU" dirty="0" err="1" smtClean="0">
                <a:solidFill>
                  <a:schemeClr val="bg1"/>
                </a:solidFill>
              </a:rPr>
              <a:t>йствия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коррупции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lnSpcReduction="10000"/>
          </a:bodyPr>
          <a:lstStyle/>
          <a:p>
            <a:pPr marL="266700" indent="-266700">
              <a:lnSpc>
                <a:spcPct val="80000"/>
              </a:lnSpc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Противодействие коррупции - деятельность федеральных органов государственной власти, органов государственной власти субъектов Российской Федерации, органов местного самоуправления, институтов гражданского общества, организаций и физических лиц в пределах их полномочий:</a:t>
            </a:r>
          </a:p>
          <a:p>
            <a:pPr marL="266700" indent="-266700">
              <a:lnSpc>
                <a:spcPct val="80000"/>
              </a:lnSpc>
              <a:defRPr/>
            </a:pP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а) по предупреждению коррупции, в том числе по выявлению и последующему устранению причин коррупции (профилактика коррупции);</a:t>
            </a:r>
          </a:p>
          <a:p>
            <a:pPr marL="266700" indent="-266700">
              <a:lnSpc>
                <a:spcPct val="80000"/>
              </a:lnSpc>
              <a:defRPr/>
            </a:pP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б) по выявлению, предупреждению, пресечению, раскрытию и расследованию коррупционных правонарушений (борьба с коррупцией);</a:t>
            </a:r>
          </a:p>
          <a:p>
            <a:pPr marL="266700" indent="-266700">
              <a:lnSpc>
                <a:spcPct val="80000"/>
              </a:lnSpc>
              <a:defRPr/>
            </a:pP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в) по минимизации и (или) ликвидации последствий коррупционных правонарушений.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20080"/>
          </a:xfrm>
        </p:spPr>
        <p:txBody>
          <a:bodyPr/>
          <a:lstStyle/>
          <a:p>
            <a:r>
              <a:rPr lang="ru-RU" dirty="0" smtClean="0"/>
              <a:t>Классификация коррупции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ru-RU" sz="2000" dirty="0" smtClean="0">
                <a:latin typeface="Arial" pitchFamily="34" charset="0"/>
                <a:sym typeface="Arial Bold" charset="0"/>
              </a:rPr>
              <a:t>в</a:t>
            </a:r>
            <a:r>
              <a:rPr lang="en-US" sz="2000" dirty="0" smtClean="0">
                <a:latin typeface="Arial" pitchFamily="34" charset="0"/>
                <a:sym typeface="Arial Bold" charset="0"/>
              </a:rPr>
              <a:t>  </a:t>
            </a:r>
            <a:r>
              <a:rPr lang="en-US" sz="2000" dirty="0" err="1" smtClean="0">
                <a:latin typeface="Arial" pitchFamily="34" charset="0"/>
                <a:sym typeface="Arial Bold" charset="0"/>
              </a:rPr>
              <a:t>негосударственном</a:t>
            </a:r>
            <a:r>
              <a:rPr lang="en-US" sz="2000" dirty="0" smtClean="0">
                <a:latin typeface="Arial" pitchFamily="34" charset="0"/>
                <a:sym typeface="Arial Bold" charset="0"/>
              </a:rPr>
              <a:t>  </a:t>
            </a:r>
            <a:r>
              <a:rPr lang="en-US" sz="2000" dirty="0" err="1" smtClean="0">
                <a:latin typeface="Arial" pitchFamily="34" charset="0"/>
                <a:sym typeface="Arial Bold" charset="0"/>
              </a:rPr>
              <a:t>секторе</a:t>
            </a:r>
            <a:r>
              <a:rPr lang="en-US" sz="2000" dirty="0" smtClean="0">
                <a:latin typeface="Arial" pitchFamily="34" charset="0"/>
                <a:sym typeface="Arial Bold" charset="0"/>
              </a:rPr>
              <a:t> (в  </a:t>
            </a:r>
            <a:r>
              <a:rPr lang="en-US" sz="2000" dirty="0" err="1" smtClean="0">
                <a:latin typeface="Arial" pitchFamily="34" charset="0"/>
                <a:sym typeface="Arial Bold" charset="0"/>
              </a:rPr>
              <a:t>бизнесе</a:t>
            </a:r>
            <a:r>
              <a:rPr lang="en-US" sz="2000" dirty="0" smtClean="0">
                <a:latin typeface="Arial" pitchFamily="34" charset="0"/>
                <a:sym typeface="Arial Bold" charset="0"/>
              </a:rPr>
              <a:t>  и  </a:t>
            </a:r>
            <a:r>
              <a:rPr lang="en-US" sz="2000" dirty="0" err="1" smtClean="0">
                <a:latin typeface="Arial" pitchFamily="34" charset="0"/>
                <a:sym typeface="Arial Bold" charset="0"/>
              </a:rPr>
              <a:t>общественных</a:t>
            </a:r>
            <a:r>
              <a:rPr lang="en-US" sz="2000" dirty="0" smtClean="0">
                <a:latin typeface="Arial" pitchFamily="34" charset="0"/>
                <a:sym typeface="Arial Bold" charset="0"/>
              </a:rPr>
              <a:t>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sz="2000" dirty="0" err="1" smtClean="0">
                <a:latin typeface="Arial" pitchFamily="34" charset="0"/>
                <a:sym typeface="Arial Bold" charset="0"/>
              </a:rPr>
              <a:t>организациях</a:t>
            </a:r>
            <a:r>
              <a:rPr lang="en-US" sz="2000" dirty="0" smtClean="0">
                <a:latin typeface="Arial" pitchFamily="34" charset="0"/>
                <a:sym typeface="Arial Bold" charset="0"/>
              </a:rPr>
              <a:t>)</a:t>
            </a:r>
            <a:r>
              <a:rPr lang="ru-RU" sz="2000" dirty="0" smtClean="0">
                <a:latin typeface="Arial" pitchFamily="34" charset="0"/>
                <a:sym typeface="Arial Bold" charset="0"/>
              </a:rPr>
              <a:t>;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</a:pPr>
            <a:endParaRPr lang="en-US" sz="2000" dirty="0" smtClean="0">
              <a:latin typeface="Arial" pitchFamily="34" charset="0"/>
              <a:sym typeface="Arial Bold" charset="0"/>
            </a:endParaRPr>
          </a:p>
          <a:p>
            <a:pPr lvl="1" algn="just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ru-RU" sz="2000" dirty="0" smtClean="0">
                <a:latin typeface="Arial" pitchFamily="34" charset="0"/>
                <a:sym typeface="Arial Bold" charset="0"/>
              </a:rPr>
              <a:t>к</a:t>
            </a:r>
            <a:r>
              <a:rPr lang="en-US" sz="2000" dirty="0" err="1" smtClean="0">
                <a:latin typeface="Arial" pitchFamily="34" charset="0"/>
                <a:sym typeface="Arial Bold" charset="0"/>
              </a:rPr>
              <a:t>оррупция</a:t>
            </a:r>
            <a:r>
              <a:rPr lang="en-US" sz="2000" dirty="0" smtClean="0">
                <a:latin typeface="Arial" pitchFamily="34" charset="0"/>
                <a:sym typeface="Arial Bold" charset="0"/>
              </a:rPr>
              <a:t> в </a:t>
            </a:r>
            <a:r>
              <a:rPr lang="en-US" sz="2000" dirty="0" err="1" smtClean="0">
                <a:latin typeface="Arial" pitchFamily="34" charset="0"/>
                <a:sym typeface="Arial Bold" charset="0"/>
              </a:rPr>
              <a:t>государственном</a:t>
            </a:r>
            <a:r>
              <a:rPr lang="en-US" sz="2000" dirty="0" smtClean="0">
                <a:latin typeface="Arial" pitchFamily="34" charset="0"/>
                <a:sym typeface="Arial Bold" charset="0"/>
              </a:rPr>
              <a:t> </a:t>
            </a:r>
            <a:r>
              <a:rPr lang="en-US" sz="2000" dirty="0" err="1" smtClean="0">
                <a:latin typeface="Arial" pitchFamily="34" charset="0"/>
                <a:sym typeface="Arial Bold" charset="0"/>
              </a:rPr>
              <a:t>секторе</a:t>
            </a:r>
            <a:r>
              <a:rPr lang="en-US" sz="2000" dirty="0" smtClean="0">
                <a:latin typeface="Arial" pitchFamily="34" charset="0"/>
                <a:sym typeface="Arial Bold" charset="0"/>
              </a:rPr>
              <a:t>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SzPct val="400000"/>
            </a:pPr>
            <a:endParaRPr lang="en-US" sz="2000" dirty="0" smtClean="0">
              <a:latin typeface="Arial" pitchFamily="34" charset="0"/>
              <a:sym typeface="Arial" pitchFamily="34" charset="0"/>
            </a:endParaRPr>
          </a:p>
          <a:p>
            <a:pPr lvl="1" algn="just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en-US" sz="2000" dirty="0" smtClean="0">
                <a:latin typeface="Arial" pitchFamily="34" charset="0"/>
                <a:sym typeface="Arial" pitchFamily="34" charset="0"/>
              </a:rPr>
              <a:t>в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бюджетных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организациях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образование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и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здравоохранение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)</a:t>
            </a:r>
            <a:r>
              <a:rPr lang="ru-RU" sz="2000" dirty="0" smtClean="0">
                <a:latin typeface="Arial" pitchFamily="34" charset="0"/>
                <a:sym typeface="Arial" pitchFamily="34" charset="0"/>
              </a:rPr>
              <a:t>;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en-US" sz="2000" dirty="0" smtClean="0">
              <a:latin typeface="Arial" pitchFamily="34" charset="0"/>
              <a:sym typeface="Arial" pitchFamily="34" charset="0"/>
            </a:endParaRPr>
          </a:p>
          <a:p>
            <a:pPr lvl="1" algn="just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sz="2000" dirty="0" smtClean="0">
                <a:latin typeface="Arial" pitchFamily="34" charset="0"/>
                <a:sym typeface="Arial" pitchFamily="34" charset="0"/>
              </a:rPr>
              <a:t>- в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органах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власти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:</a:t>
            </a:r>
          </a:p>
          <a:p>
            <a:pPr lvl="2" algn="just">
              <a:lnSpc>
                <a:spcPct val="90000"/>
              </a:lnSpc>
              <a:buClr>
                <a:srgbClr val="000000"/>
              </a:buClr>
              <a:buSzPct val="400000"/>
              <a:buFont typeface="Arial" pitchFamily="34" charset="0"/>
              <a:buNone/>
            </a:pPr>
            <a:r>
              <a:rPr lang="en-US" sz="2000" dirty="0" smtClean="0">
                <a:latin typeface="Arial" pitchFamily="34" charset="0"/>
                <a:sym typeface="Arial" pitchFamily="34" charset="0"/>
              </a:rPr>
              <a:t>-</a:t>
            </a:r>
            <a:r>
              <a:rPr lang="ru-RU" sz="2000" dirty="0" smtClean="0">
                <a:latin typeface="Arial" pitchFamily="34" charset="0"/>
                <a:sym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Низовая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и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верхушечная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большая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коррупция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в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высших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эшелонах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власти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)</a:t>
            </a:r>
            <a:r>
              <a:rPr lang="ru-RU" sz="2000" dirty="0" smtClean="0">
                <a:latin typeface="Arial" pitchFamily="34" charset="0"/>
                <a:sym typeface="Arial" pitchFamily="34" charset="0"/>
              </a:rPr>
              <a:t>;</a:t>
            </a:r>
            <a:endParaRPr lang="en-US" sz="2000" dirty="0" smtClean="0">
              <a:latin typeface="Arial" pitchFamily="34" charset="0"/>
              <a:sym typeface="Arial" pitchFamily="34" charset="0"/>
            </a:endParaRPr>
          </a:p>
          <a:p>
            <a:pPr lvl="2" algn="just">
              <a:lnSpc>
                <a:spcPct val="90000"/>
              </a:lnSpc>
              <a:buClr>
                <a:srgbClr val="000000"/>
              </a:buClr>
              <a:buSzPct val="400000"/>
              <a:buFont typeface="Arial" pitchFamily="34" charset="0"/>
              <a:buNone/>
            </a:pPr>
            <a:r>
              <a:rPr lang="en-US" sz="2000" dirty="0" smtClean="0">
                <a:latin typeface="Arial" pitchFamily="34" charset="0"/>
                <a:sym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Горизонтальная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и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вертикальная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восходящая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и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нисходящая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)</a:t>
            </a:r>
            <a:r>
              <a:rPr lang="ru-RU" sz="2000" dirty="0" smtClean="0">
                <a:latin typeface="Arial" pitchFamily="34" charset="0"/>
                <a:sym typeface="Arial" pitchFamily="34" charset="0"/>
              </a:rPr>
              <a:t>;</a:t>
            </a:r>
            <a:endParaRPr lang="en-US" sz="2000" dirty="0" smtClean="0">
              <a:latin typeface="Arial" pitchFamily="34" charset="0"/>
              <a:sym typeface="Arial" pitchFamily="34" charset="0"/>
            </a:endParaRPr>
          </a:p>
          <a:p>
            <a:pPr lvl="2" algn="just">
              <a:lnSpc>
                <a:spcPct val="90000"/>
              </a:lnSpc>
              <a:buClr>
                <a:srgbClr val="000000"/>
              </a:buClr>
              <a:buSzPct val="400000"/>
              <a:buFont typeface="Arial" pitchFamily="34" charset="0"/>
              <a:buNone/>
            </a:pPr>
            <a:r>
              <a:rPr lang="en-US" sz="2000" dirty="0" smtClean="0">
                <a:latin typeface="Arial" pitchFamily="34" charset="0"/>
                <a:sym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Бытовая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(в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отношении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граждан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)</a:t>
            </a:r>
            <a:r>
              <a:rPr lang="ru-RU" sz="2000" dirty="0" smtClean="0">
                <a:latin typeface="Arial" pitchFamily="34" charset="0"/>
                <a:sym typeface="Arial" pitchFamily="34" charset="0"/>
              </a:rPr>
              <a:t>;</a:t>
            </a:r>
            <a:endParaRPr lang="en-US" sz="2000" dirty="0" smtClean="0">
              <a:latin typeface="Arial" pitchFamily="34" charset="0"/>
              <a:sym typeface="Arial" pitchFamily="34" charset="0"/>
            </a:endParaRPr>
          </a:p>
          <a:p>
            <a:pPr lvl="2" algn="just">
              <a:lnSpc>
                <a:spcPct val="90000"/>
              </a:lnSpc>
              <a:buClr>
                <a:srgbClr val="000000"/>
              </a:buClr>
              <a:buSzPct val="400000"/>
              <a:buFont typeface="Arial" pitchFamily="34" charset="0"/>
              <a:buNone/>
            </a:pPr>
            <a:r>
              <a:rPr lang="en-US" sz="2000" dirty="0" smtClean="0">
                <a:latin typeface="Arial" pitchFamily="34" charset="0"/>
                <a:sym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Деловая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(в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отношении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sym typeface="Arial" pitchFamily="34" charset="0"/>
              </a:rPr>
              <a:t>бизнеса</a:t>
            </a:r>
            <a:r>
              <a:rPr lang="en-US" sz="2000" dirty="0" smtClean="0">
                <a:latin typeface="Arial" pitchFamily="34" charset="0"/>
                <a:sym typeface="Arial" pitchFamily="34" charset="0"/>
              </a:rPr>
              <a:t>)</a:t>
            </a:r>
            <a:r>
              <a:rPr lang="ru-RU" sz="2000" dirty="0" smtClean="0">
                <a:latin typeface="Arial" pitchFamily="34" charset="0"/>
                <a:sym typeface="Arial" pitchFamily="34" charset="0"/>
              </a:rPr>
              <a:t>.</a:t>
            </a:r>
            <a:endParaRPr lang="en-US" sz="2000" dirty="0" smtClean="0">
              <a:latin typeface="Arial" pitchFamily="34" charset="0"/>
              <a:sym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578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Этапы коррупции в России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8964488" cy="532859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1 </a:t>
            </a:r>
            <a:r>
              <a:rPr lang="en-US" dirty="0" err="1" smtClean="0"/>
              <a:t>этап</a:t>
            </a:r>
            <a:r>
              <a:rPr lang="en-US" dirty="0" smtClean="0"/>
              <a:t> – </a:t>
            </a:r>
            <a:r>
              <a:rPr lang="en-US" dirty="0" err="1" smtClean="0"/>
              <a:t>пассивная</a:t>
            </a:r>
            <a:r>
              <a:rPr lang="en-US" dirty="0" smtClean="0"/>
              <a:t> </a:t>
            </a:r>
            <a:r>
              <a:rPr lang="en-US" dirty="0" err="1" smtClean="0"/>
              <a:t>коррупция</a:t>
            </a:r>
            <a:r>
              <a:rPr lang="en-US" dirty="0" smtClean="0"/>
              <a:t> (</a:t>
            </a:r>
            <a:r>
              <a:rPr lang="en-US" dirty="0" err="1" smtClean="0"/>
              <a:t>первая</a:t>
            </a:r>
            <a:r>
              <a:rPr lang="en-US" dirty="0" smtClean="0"/>
              <a:t> </a:t>
            </a:r>
            <a:r>
              <a:rPr lang="en-US" dirty="0" err="1" smtClean="0"/>
              <a:t>половина</a:t>
            </a:r>
            <a:r>
              <a:rPr lang="en-US" dirty="0" smtClean="0"/>
              <a:t> 90-х) – </a:t>
            </a:r>
            <a:r>
              <a:rPr lang="en-US" dirty="0" err="1" smtClean="0"/>
              <a:t>пассивность</a:t>
            </a:r>
            <a:r>
              <a:rPr lang="en-US" dirty="0" smtClean="0"/>
              <a:t> </a:t>
            </a:r>
            <a:r>
              <a:rPr lang="en-US" dirty="0" err="1" smtClean="0"/>
              <a:t>чиновников</a:t>
            </a:r>
            <a:r>
              <a:rPr lang="en-US" dirty="0" smtClean="0"/>
              <a:t>, </a:t>
            </a:r>
            <a:r>
              <a:rPr lang="en-US" dirty="0" err="1" smtClean="0"/>
              <a:t>взятки</a:t>
            </a:r>
            <a:r>
              <a:rPr lang="en-US" dirty="0" smtClean="0"/>
              <a:t> </a:t>
            </a: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способ</a:t>
            </a:r>
            <a:r>
              <a:rPr lang="en-US" dirty="0" smtClean="0"/>
              <a:t> </a:t>
            </a:r>
            <a:r>
              <a:rPr lang="en-US" dirty="0" err="1" smtClean="0"/>
              <a:t>повысить</a:t>
            </a:r>
            <a:r>
              <a:rPr lang="en-US" dirty="0" smtClean="0"/>
              <a:t> </a:t>
            </a:r>
            <a:r>
              <a:rPr lang="en-US" dirty="0" err="1" smtClean="0"/>
              <a:t>эффективность</a:t>
            </a:r>
            <a:r>
              <a:rPr lang="en-US" dirty="0" smtClean="0"/>
              <a:t> </a:t>
            </a:r>
            <a:r>
              <a:rPr lang="en-US" dirty="0" err="1" smtClean="0"/>
              <a:t>их</a:t>
            </a:r>
            <a:r>
              <a:rPr lang="en-US" dirty="0" smtClean="0"/>
              <a:t> </a:t>
            </a:r>
            <a:r>
              <a:rPr lang="en-US" dirty="0" err="1" smtClean="0"/>
              <a:t>работы</a:t>
            </a:r>
            <a:r>
              <a:rPr lang="en-US" dirty="0" smtClean="0"/>
              <a:t> в </a:t>
            </a:r>
            <a:r>
              <a:rPr lang="en-US" dirty="0" err="1" smtClean="0"/>
              <a:t>условиях</a:t>
            </a:r>
            <a:r>
              <a:rPr lang="en-US" dirty="0" smtClean="0"/>
              <a:t> </a:t>
            </a:r>
            <a:r>
              <a:rPr lang="en-US" dirty="0" err="1" smtClean="0"/>
              <a:t>рынка</a:t>
            </a:r>
            <a:r>
              <a:rPr lang="en-US" dirty="0" smtClean="0"/>
              <a:t>. </a:t>
            </a:r>
            <a:r>
              <a:rPr lang="en-US" dirty="0" err="1" smtClean="0"/>
              <a:t>Предмет</a:t>
            </a:r>
            <a:r>
              <a:rPr lang="en-US" dirty="0" smtClean="0"/>
              <a:t> </a:t>
            </a:r>
            <a:r>
              <a:rPr lang="en-US" dirty="0" err="1" smtClean="0"/>
              <a:t>коррупционных</a:t>
            </a:r>
            <a:r>
              <a:rPr lang="en-US" dirty="0" smtClean="0"/>
              <a:t> </a:t>
            </a:r>
            <a:r>
              <a:rPr lang="en-US" dirty="0" err="1" smtClean="0"/>
              <a:t>отношений</a:t>
            </a:r>
            <a:r>
              <a:rPr lang="en-US" dirty="0" smtClean="0"/>
              <a:t> – </a:t>
            </a:r>
            <a:r>
              <a:rPr lang="en-US" dirty="0" err="1" smtClean="0"/>
              <a:t>получение</a:t>
            </a:r>
            <a:r>
              <a:rPr lang="en-US" dirty="0" smtClean="0"/>
              <a:t> </a:t>
            </a:r>
            <a:r>
              <a:rPr lang="en-US" dirty="0" err="1" smtClean="0"/>
              <a:t>незаконных</a:t>
            </a:r>
            <a:r>
              <a:rPr lang="en-US" dirty="0" smtClean="0"/>
              <a:t> </a:t>
            </a:r>
            <a:r>
              <a:rPr lang="en-US" dirty="0" err="1" smtClean="0"/>
              <a:t>преимуществ</a:t>
            </a:r>
            <a:r>
              <a:rPr lang="en-US" dirty="0" smtClean="0"/>
              <a:t> и </a:t>
            </a:r>
            <a:r>
              <a:rPr lang="en-US" dirty="0" err="1" smtClean="0"/>
              <a:t>уход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наказания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правонарушения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2 </a:t>
            </a:r>
            <a:r>
              <a:rPr lang="en-US" dirty="0" err="1" smtClean="0"/>
              <a:t>этап</a:t>
            </a:r>
            <a:r>
              <a:rPr lang="en-US" dirty="0" smtClean="0"/>
              <a:t> – </a:t>
            </a:r>
            <a:r>
              <a:rPr lang="en-US" dirty="0" err="1" smtClean="0"/>
              <a:t>активная</a:t>
            </a:r>
            <a:r>
              <a:rPr lang="en-US" dirty="0" smtClean="0"/>
              <a:t> </a:t>
            </a:r>
            <a:r>
              <a:rPr lang="en-US" dirty="0" err="1" smtClean="0"/>
              <a:t>коррупция</a:t>
            </a:r>
            <a:r>
              <a:rPr lang="en-US" dirty="0" smtClean="0"/>
              <a:t>. </a:t>
            </a:r>
            <a:r>
              <a:rPr lang="en-US" dirty="0" err="1" smtClean="0"/>
              <a:t>Выстраивание</a:t>
            </a:r>
            <a:r>
              <a:rPr lang="en-US" dirty="0" smtClean="0"/>
              <a:t> </a:t>
            </a:r>
            <a:r>
              <a:rPr lang="en-US" dirty="0" err="1" smtClean="0"/>
              <a:t>административных</a:t>
            </a:r>
            <a:r>
              <a:rPr lang="en-US" dirty="0" smtClean="0"/>
              <a:t> </a:t>
            </a:r>
            <a:r>
              <a:rPr lang="en-US" dirty="0" err="1" smtClean="0"/>
              <a:t>барьеров</a:t>
            </a:r>
            <a:r>
              <a:rPr lang="en-US" dirty="0" smtClean="0"/>
              <a:t>, </a:t>
            </a:r>
            <a:r>
              <a:rPr lang="en-US" dirty="0" err="1" smtClean="0"/>
              <a:t>вытеснение</a:t>
            </a:r>
            <a:r>
              <a:rPr lang="en-US" dirty="0" smtClean="0"/>
              <a:t> </a:t>
            </a:r>
            <a:r>
              <a:rPr lang="en-US" dirty="0" err="1" smtClean="0"/>
              <a:t>криминала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крышевания</a:t>
            </a:r>
            <a:r>
              <a:rPr lang="en-US" dirty="0" smtClean="0"/>
              <a:t> </a:t>
            </a:r>
            <a:r>
              <a:rPr lang="en-US" dirty="0" err="1" smtClean="0"/>
              <a:t>бизнеса</a:t>
            </a:r>
            <a:r>
              <a:rPr lang="en-US" dirty="0" smtClean="0"/>
              <a:t>. </a:t>
            </a:r>
            <a:r>
              <a:rPr lang="en-US" dirty="0" err="1" smtClean="0"/>
              <a:t>Превращение</a:t>
            </a:r>
            <a:r>
              <a:rPr lang="en-US" dirty="0" smtClean="0"/>
              <a:t> </a:t>
            </a:r>
            <a:r>
              <a:rPr lang="en-US" dirty="0" err="1" smtClean="0"/>
              <a:t>права</a:t>
            </a:r>
            <a:r>
              <a:rPr lang="en-US" dirty="0" smtClean="0"/>
              <a:t> в </a:t>
            </a:r>
            <a:r>
              <a:rPr lang="en-US" dirty="0" err="1" smtClean="0"/>
              <a:t>товар</a:t>
            </a:r>
            <a:r>
              <a:rPr lang="en-US" dirty="0" smtClean="0"/>
              <a:t>. (</a:t>
            </a:r>
            <a:r>
              <a:rPr lang="en-US" dirty="0" err="1" smtClean="0"/>
              <a:t>вторая</a:t>
            </a:r>
            <a:r>
              <a:rPr lang="en-US" dirty="0" smtClean="0"/>
              <a:t> </a:t>
            </a:r>
            <a:r>
              <a:rPr lang="en-US" dirty="0" err="1" smtClean="0"/>
              <a:t>половина</a:t>
            </a:r>
            <a:r>
              <a:rPr lang="en-US" dirty="0" smtClean="0"/>
              <a:t> 90-х). </a:t>
            </a:r>
            <a:r>
              <a:rPr lang="en-US" dirty="0" err="1" smtClean="0"/>
              <a:t>Рейдерство</a:t>
            </a:r>
            <a:r>
              <a:rPr lang="en-US" dirty="0" smtClean="0"/>
              <a:t> </a:t>
            </a:r>
            <a:r>
              <a:rPr lang="en-US" dirty="0" err="1" smtClean="0"/>
              <a:t>через</a:t>
            </a:r>
            <a:r>
              <a:rPr lang="en-US" dirty="0" smtClean="0"/>
              <a:t> </a:t>
            </a:r>
            <a:r>
              <a:rPr lang="en-US" dirty="0" err="1" smtClean="0"/>
              <a:t>банкротство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3 </a:t>
            </a:r>
            <a:r>
              <a:rPr lang="en-US" dirty="0" err="1" smtClean="0"/>
              <a:t>этап</a:t>
            </a:r>
            <a:r>
              <a:rPr lang="en-US" dirty="0" smtClean="0"/>
              <a:t> – </a:t>
            </a:r>
            <a:r>
              <a:rPr lang="en-US" dirty="0" err="1" smtClean="0"/>
              <a:t>активная</a:t>
            </a:r>
            <a:r>
              <a:rPr lang="en-US" dirty="0" smtClean="0"/>
              <a:t> </a:t>
            </a:r>
            <a:r>
              <a:rPr lang="en-US" dirty="0" err="1" smtClean="0"/>
              <a:t>системная</a:t>
            </a:r>
            <a:r>
              <a:rPr lang="en-US" dirty="0" smtClean="0"/>
              <a:t> </a:t>
            </a:r>
            <a:r>
              <a:rPr lang="en-US" dirty="0" err="1" smtClean="0"/>
              <a:t>коррупция</a:t>
            </a:r>
            <a:r>
              <a:rPr lang="en-US" dirty="0" smtClean="0"/>
              <a:t>. </a:t>
            </a:r>
            <a:r>
              <a:rPr lang="en-US" dirty="0" err="1" smtClean="0"/>
              <a:t>Формирование</a:t>
            </a:r>
            <a:r>
              <a:rPr lang="en-US" dirty="0" smtClean="0"/>
              <a:t> </a:t>
            </a:r>
            <a:r>
              <a:rPr lang="en-US" dirty="0" err="1" smtClean="0"/>
              <a:t>разветвленных</a:t>
            </a:r>
            <a:r>
              <a:rPr lang="en-US" dirty="0" smtClean="0"/>
              <a:t> </a:t>
            </a:r>
            <a:r>
              <a:rPr lang="en-US" dirty="0" err="1" smtClean="0"/>
              <a:t>коррупционных</a:t>
            </a:r>
            <a:r>
              <a:rPr lang="en-US" dirty="0" smtClean="0"/>
              <a:t> </a:t>
            </a:r>
            <a:r>
              <a:rPr lang="en-US" dirty="0" err="1" smtClean="0"/>
              <a:t>рынков</a:t>
            </a:r>
            <a:r>
              <a:rPr lang="en-US" dirty="0" smtClean="0"/>
              <a:t>. </a:t>
            </a:r>
            <a:r>
              <a:rPr lang="en-US" dirty="0" err="1" smtClean="0"/>
              <a:t>Предметом</a:t>
            </a:r>
            <a:r>
              <a:rPr lang="en-US" dirty="0" smtClean="0"/>
              <a:t> </a:t>
            </a:r>
            <a:r>
              <a:rPr lang="en-US" dirty="0" err="1" smtClean="0"/>
              <a:t>коррупции</a:t>
            </a:r>
            <a:r>
              <a:rPr lang="en-US" dirty="0" smtClean="0"/>
              <a:t> </a:t>
            </a:r>
            <a:r>
              <a:rPr lang="en-US" dirty="0" err="1" smtClean="0"/>
              <a:t>становится</a:t>
            </a:r>
            <a:r>
              <a:rPr lang="en-US" dirty="0" smtClean="0"/>
              <a:t> </a:t>
            </a:r>
            <a:r>
              <a:rPr lang="en-US" dirty="0" err="1" smtClean="0"/>
              <a:t>возможность</a:t>
            </a:r>
            <a:r>
              <a:rPr lang="en-US" dirty="0" smtClean="0"/>
              <a:t> </a:t>
            </a:r>
            <a:r>
              <a:rPr lang="en-US" dirty="0" err="1" smtClean="0"/>
              <a:t>реализации</a:t>
            </a:r>
            <a:r>
              <a:rPr lang="en-US" dirty="0" smtClean="0"/>
              <a:t> </a:t>
            </a:r>
            <a:r>
              <a:rPr lang="en-US" dirty="0" err="1" smtClean="0"/>
              <a:t>законных</a:t>
            </a:r>
            <a:r>
              <a:rPr lang="en-US" dirty="0" smtClean="0"/>
              <a:t> </a:t>
            </a:r>
            <a:r>
              <a:rPr lang="en-US" dirty="0" err="1" smtClean="0"/>
              <a:t>прав</a:t>
            </a:r>
            <a:r>
              <a:rPr lang="en-US" dirty="0" smtClean="0"/>
              <a:t> </a:t>
            </a:r>
            <a:r>
              <a:rPr lang="en-US" dirty="0" err="1" smtClean="0"/>
              <a:t>гражданами</a:t>
            </a:r>
            <a:r>
              <a:rPr lang="en-US" dirty="0" smtClean="0"/>
              <a:t> и </a:t>
            </a:r>
            <a:r>
              <a:rPr lang="en-US" dirty="0" err="1" smtClean="0"/>
              <a:t>предпринимателями</a:t>
            </a:r>
            <a:r>
              <a:rPr lang="en-US" dirty="0" smtClean="0"/>
              <a:t>. (2000-2003 </a:t>
            </a:r>
            <a:r>
              <a:rPr lang="en-US" dirty="0" err="1" smtClean="0"/>
              <a:t>годы</a:t>
            </a:r>
            <a:r>
              <a:rPr lang="en-US" dirty="0" smtClean="0"/>
              <a:t>). </a:t>
            </a:r>
            <a:r>
              <a:rPr lang="en-US" dirty="0" err="1" smtClean="0"/>
              <a:t>Рейдерство</a:t>
            </a:r>
            <a:r>
              <a:rPr lang="en-US" dirty="0" smtClean="0"/>
              <a:t> </a:t>
            </a:r>
            <a:r>
              <a:rPr lang="en-US" dirty="0" err="1" smtClean="0"/>
              <a:t>через</a:t>
            </a:r>
            <a:r>
              <a:rPr lang="en-US" dirty="0" smtClean="0"/>
              <a:t> </a:t>
            </a:r>
            <a:r>
              <a:rPr lang="en-US" dirty="0" err="1" smtClean="0"/>
              <a:t>корпоративные</a:t>
            </a:r>
            <a:r>
              <a:rPr lang="en-US" dirty="0" smtClean="0"/>
              <a:t> </a:t>
            </a:r>
            <a:r>
              <a:rPr lang="en-US" dirty="0" err="1" smtClean="0"/>
              <a:t>захваты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4 </a:t>
            </a:r>
            <a:r>
              <a:rPr lang="en-US" dirty="0" err="1" smtClean="0"/>
              <a:t>этап</a:t>
            </a:r>
            <a:r>
              <a:rPr lang="en-US" dirty="0" smtClean="0"/>
              <a:t> – </a:t>
            </a:r>
            <a:r>
              <a:rPr lang="en-US" dirty="0" err="1" smtClean="0"/>
              <a:t>агрессивная</a:t>
            </a:r>
            <a:r>
              <a:rPr lang="en-US" dirty="0" smtClean="0"/>
              <a:t> </a:t>
            </a:r>
            <a:r>
              <a:rPr lang="en-US" dirty="0" err="1" smtClean="0"/>
              <a:t>коррупция</a:t>
            </a:r>
            <a:r>
              <a:rPr lang="en-US" dirty="0" smtClean="0"/>
              <a:t>. </a:t>
            </a:r>
            <a:r>
              <a:rPr lang="en-US" dirty="0" err="1" smtClean="0"/>
              <a:t>Формирование</a:t>
            </a:r>
            <a:r>
              <a:rPr lang="en-US" dirty="0" smtClean="0"/>
              <a:t> </a:t>
            </a:r>
            <a:r>
              <a:rPr lang="en-US" dirty="0" err="1" smtClean="0"/>
              <a:t>устойчивых</a:t>
            </a:r>
            <a:r>
              <a:rPr lang="en-US" dirty="0" smtClean="0"/>
              <a:t> </a:t>
            </a:r>
            <a:r>
              <a:rPr lang="en-US" dirty="0" err="1" smtClean="0"/>
              <a:t>связей</a:t>
            </a:r>
            <a:r>
              <a:rPr lang="en-US" dirty="0" smtClean="0"/>
              <a:t> </a:t>
            </a:r>
            <a:r>
              <a:rPr lang="en-US" dirty="0" err="1" smtClean="0"/>
              <a:t>правоохранителей</a:t>
            </a:r>
            <a:r>
              <a:rPr lang="en-US" dirty="0" smtClean="0"/>
              <a:t>, </a:t>
            </a:r>
            <a:r>
              <a:rPr lang="en-US" dirty="0" err="1" smtClean="0"/>
              <a:t>судей</a:t>
            </a:r>
            <a:r>
              <a:rPr lang="en-US" dirty="0" smtClean="0"/>
              <a:t> и </a:t>
            </a:r>
            <a:r>
              <a:rPr lang="en-US" dirty="0" err="1" smtClean="0"/>
              <a:t>коррумпированных</a:t>
            </a:r>
            <a:r>
              <a:rPr lang="en-US" dirty="0" smtClean="0"/>
              <a:t> </a:t>
            </a:r>
            <a:r>
              <a:rPr lang="en-US" dirty="0" err="1" smtClean="0"/>
              <a:t>руководителей</a:t>
            </a:r>
            <a:r>
              <a:rPr lang="en-US" dirty="0" smtClean="0"/>
              <a:t> </a:t>
            </a:r>
            <a:r>
              <a:rPr lang="en-US" dirty="0" err="1" smtClean="0"/>
              <a:t>территорий</a:t>
            </a:r>
            <a:r>
              <a:rPr lang="en-US" dirty="0" smtClean="0"/>
              <a:t> и </a:t>
            </a:r>
            <a:r>
              <a:rPr lang="en-US" dirty="0" err="1" smtClean="0"/>
              <a:t>отраслей</a:t>
            </a:r>
            <a:r>
              <a:rPr lang="en-US" dirty="0" smtClean="0"/>
              <a:t>. </a:t>
            </a:r>
            <a:r>
              <a:rPr lang="en-US" dirty="0" err="1" smtClean="0"/>
              <a:t>Превращение</a:t>
            </a:r>
            <a:r>
              <a:rPr lang="en-US" dirty="0" smtClean="0"/>
              <a:t> </a:t>
            </a:r>
            <a:r>
              <a:rPr lang="en-US" dirty="0" err="1" smtClean="0"/>
              <a:t>права</a:t>
            </a:r>
            <a:r>
              <a:rPr lang="en-US" dirty="0" smtClean="0"/>
              <a:t> в </a:t>
            </a:r>
            <a:r>
              <a:rPr lang="en-US" dirty="0" err="1" smtClean="0"/>
              <a:t>инструмент</a:t>
            </a:r>
            <a:r>
              <a:rPr lang="en-US" dirty="0" smtClean="0"/>
              <a:t> </a:t>
            </a:r>
            <a:r>
              <a:rPr lang="en-US" dirty="0" err="1" smtClean="0"/>
              <a:t>дискриминации</a:t>
            </a:r>
            <a:r>
              <a:rPr lang="en-US" dirty="0" smtClean="0"/>
              <a:t>. (с 2003 </a:t>
            </a:r>
            <a:r>
              <a:rPr lang="en-US" dirty="0" err="1" smtClean="0"/>
              <a:t>года</a:t>
            </a:r>
            <a:r>
              <a:rPr lang="en-US" dirty="0" smtClean="0"/>
              <a:t>).  </a:t>
            </a:r>
            <a:r>
              <a:rPr lang="en-US" dirty="0" err="1" smtClean="0"/>
              <a:t>Рейдерство</a:t>
            </a:r>
            <a:r>
              <a:rPr lang="en-US" dirty="0" smtClean="0"/>
              <a:t> </a:t>
            </a:r>
            <a:r>
              <a:rPr lang="en-US" dirty="0" err="1" smtClean="0"/>
              <a:t>через</a:t>
            </a:r>
            <a:r>
              <a:rPr lang="en-US" dirty="0" smtClean="0"/>
              <a:t> </a:t>
            </a:r>
            <a:r>
              <a:rPr lang="en-US" dirty="0" err="1" smtClean="0"/>
              <a:t>уголовные</a:t>
            </a:r>
            <a:r>
              <a:rPr lang="en-US" dirty="0" smtClean="0"/>
              <a:t> </a:t>
            </a:r>
            <a:r>
              <a:rPr lang="en-US" dirty="0" err="1" smtClean="0"/>
              <a:t>дела</a:t>
            </a:r>
            <a:r>
              <a:rPr lang="en-US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70C0"/>
                </a:solidFill>
                <a:sym typeface="Arial Bold" charset="0"/>
              </a:rPr>
              <a:t>Антикоррупционная</a:t>
            </a:r>
            <a:r>
              <a:rPr lang="en-US" dirty="0" smtClean="0">
                <a:solidFill>
                  <a:srgbClr val="0070C0"/>
                </a:solidFill>
                <a:sym typeface="Arial Bold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sym typeface="Arial Bold" charset="0"/>
              </a:rPr>
              <a:t>политика</a:t>
            </a:r>
            <a:r>
              <a:rPr lang="en-US" dirty="0" smtClean="0">
                <a:solidFill>
                  <a:srgbClr val="0070C0"/>
                </a:solidFill>
                <a:sym typeface="Arial Bold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sym typeface="Arial Bold" charset="0"/>
              </a:rPr>
              <a:t>- </a:t>
            </a:r>
            <a:r>
              <a:rPr lang="en-US" dirty="0" err="1" smtClean="0">
                <a:solidFill>
                  <a:srgbClr val="0070C0"/>
                </a:solidFill>
                <a:sym typeface="Arial" pitchFamily="34" charset="0"/>
              </a:rPr>
              <a:t>это</a:t>
            </a:r>
            <a:r>
              <a:rPr lang="en-US" dirty="0" smtClean="0">
                <a:solidFill>
                  <a:srgbClr val="0070C0"/>
                </a:solidFill>
                <a:sym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sym typeface="Arial" pitchFamily="34" charset="0"/>
              </a:rPr>
              <a:t>комплекс</a:t>
            </a:r>
            <a:r>
              <a:rPr lang="en-US" dirty="0" smtClean="0">
                <a:solidFill>
                  <a:srgbClr val="0070C0"/>
                </a:solidFill>
                <a:sym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sym typeface="Arial" pitchFamily="34" charset="0"/>
              </a:rPr>
              <a:t>взаимодополняющих</a:t>
            </a:r>
            <a:r>
              <a:rPr lang="en-US" dirty="0" smtClean="0">
                <a:solidFill>
                  <a:srgbClr val="0070C0"/>
                </a:solidFill>
                <a:sym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sym typeface="Arial" pitchFamily="34" charset="0"/>
              </a:rPr>
              <a:t>мер</a:t>
            </a:r>
            <a:r>
              <a:rPr lang="en-US" dirty="0" smtClean="0">
                <a:solidFill>
                  <a:srgbClr val="0070C0"/>
                </a:solidFill>
                <a:sym typeface="Arial" pitchFamily="34" charset="0"/>
              </a:rPr>
              <a:t>:</a:t>
            </a:r>
            <a:r>
              <a:rPr lang="en-US" dirty="0" smtClean="0">
                <a:sym typeface="Arial" pitchFamily="34" charset="0"/>
              </a:rPr>
              <a:t/>
            </a:r>
            <a:br>
              <a:rPr lang="en-US" dirty="0" smtClean="0">
                <a:sym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945736"/>
          </a:xfrm>
        </p:spPr>
        <p:txBody>
          <a:bodyPr/>
          <a:lstStyle/>
          <a:p>
            <a:pPr marL="342900" indent="-342900" algn="just">
              <a:lnSpc>
                <a:spcPct val="80000"/>
              </a:lnSpc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ü"/>
              <a:defRPr/>
            </a:pPr>
            <a:r>
              <a:rPr lang="en-US" sz="2400" dirty="0" err="1" smtClean="0">
                <a:sym typeface="Arial" pitchFamily="34" charset="0"/>
              </a:rPr>
              <a:t>законодательных</a:t>
            </a:r>
            <a:r>
              <a:rPr lang="en-US" sz="2400" dirty="0" smtClean="0">
                <a:sym typeface="Arial" pitchFamily="34" charset="0"/>
              </a:rPr>
              <a:t>,</a:t>
            </a:r>
            <a:endParaRPr lang="ru-RU" sz="2400" dirty="0" smtClean="0"/>
          </a:p>
          <a:p>
            <a:pPr marL="342900" indent="-342900" algn="just">
              <a:lnSpc>
                <a:spcPct val="80000"/>
              </a:lnSpc>
              <a:spcAft>
                <a:spcPts val="300"/>
              </a:spcAft>
              <a:buClr>
                <a:srgbClr val="00448E"/>
              </a:buClr>
              <a:buFont typeface="Wingdings" pitchFamily="2" charset="2"/>
              <a:buNone/>
              <a:defRPr/>
            </a:pPr>
            <a:endParaRPr lang="ru-RU" sz="2400" dirty="0" smtClean="0">
              <a:latin typeface="Tahoma" pitchFamily="34" charset="0"/>
              <a:cs typeface="Tahoma" pitchFamily="34" charset="0"/>
            </a:endParaRPr>
          </a:p>
          <a:p>
            <a:pPr marL="285750" lvl="1" indent="-285750" algn="just">
              <a:lnSpc>
                <a:spcPct val="80000"/>
              </a:lnSpc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sym typeface="Arial" pitchFamily="34" charset="0"/>
              </a:rPr>
              <a:t>экономических</a:t>
            </a:r>
            <a:r>
              <a:rPr lang="en-US" sz="2400" dirty="0" smtClean="0">
                <a:sym typeface="Arial" pitchFamily="34" charset="0"/>
              </a:rPr>
              <a:t>,</a:t>
            </a:r>
            <a:endParaRPr lang="en-US" sz="2400" dirty="0" smtClean="0"/>
          </a:p>
          <a:p>
            <a:pPr marL="285750" lvl="1" indent="-285750" algn="just">
              <a:lnSpc>
                <a:spcPct val="80000"/>
              </a:lnSpc>
              <a:spcAft>
                <a:spcPts val="300"/>
              </a:spcAft>
              <a:buClr>
                <a:srgbClr val="00448E"/>
              </a:buClr>
              <a:buFont typeface="Wingdings" pitchFamily="2" charset="2"/>
              <a:buNone/>
              <a:defRPr/>
            </a:pPr>
            <a:endParaRPr lang="ru-RU" sz="2400" dirty="0" smtClean="0"/>
          </a:p>
          <a:p>
            <a:pPr marL="285750" lvl="1" indent="-285750" algn="just">
              <a:lnSpc>
                <a:spcPct val="80000"/>
              </a:lnSpc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sym typeface="Arial" pitchFamily="34" charset="0"/>
              </a:rPr>
              <a:t>политических</a:t>
            </a:r>
            <a:r>
              <a:rPr lang="en-US" sz="2400" dirty="0" smtClean="0">
                <a:sym typeface="Arial" pitchFamily="34" charset="0"/>
              </a:rPr>
              <a:t>,</a:t>
            </a:r>
            <a:endParaRPr lang="ru-RU" sz="2400" dirty="0" smtClean="0">
              <a:latin typeface="Tahoma" pitchFamily="34" charset="0"/>
              <a:cs typeface="Tahoma" pitchFamily="34" charset="0"/>
            </a:endParaRPr>
          </a:p>
          <a:p>
            <a:pPr marL="285750" lvl="1" indent="-285750" algn="just">
              <a:lnSpc>
                <a:spcPct val="80000"/>
              </a:lnSpc>
              <a:spcAft>
                <a:spcPts val="300"/>
              </a:spcAft>
              <a:buClr>
                <a:srgbClr val="00448E"/>
              </a:buClr>
              <a:buFont typeface="Wingdings" pitchFamily="2" charset="2"/>
              <a:buNone/>
              <a:defRPr/>
            </a:pPr>
            <a:endParaRPr lang="ru-RU" sz="2400" dirty="0" smtClean="0">
              <a:latin typeface="Tahoma" pitchFamily="34" charset="0"/>
              <a:cs typeface="Tahoma" pitchFamily="34" charset="0"/>
            </a:endParaRPr>
          </a:p>
          <a:p>
            <a:pPr marL="285750" lvl="1" indent="-285750" algn="just">
              <a:lnSpc>
                <a:spcPct val="80000"/>
              </a:lnSpc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ü"/>
              <a:defRPr/>
            </a:pPr>
            <a:r>
              <a:rPr lang="en-US" sz="2400" dirty="0" err="1" smtClean="0">
                <a:sym typeface="Arial" pitchFamily="34" charset="0"/>
              </a:rPr>
              <a:t>информационных</a:t>
            </a:r>
            <a:r>
              <a:rPr lang="en-US" sz="2400" dirty="0" smtClean="0">
                <a:sym typeface="Arial" pitchFamily="34" charset="0"/>
              </a:rPr>
              <a:t>,</a:t>
            </a:r>
            <a:endParaRPr lang="ru-RU" sz="2400" dirty="0" smtClean="0">
              <a:sym typeface="Arial" pitchFamily="34" charset="0"/>
            </a:endParaRPr>
          </a:p>
          <a:p>
            <a:pPr marL="285750" lvl="1" indent="-285750" algn="just">
              <a:lnSpc>
                <a:spcPct val="80000"/>
              </a:lnSpc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ü"/>
              <a:defRPr/>
            </a:pPr>
            <a:endParaRPr lang="ru-RU" sz="2400" dirty="0" smtClean="0">
              <a:sym typeface="Arial" pitchFamily="34" charset="0"/>
            </a:endParaRPr>
          </a:p>
          <a:p>
            <a:pPr marL="285750" lvl="1" indent="-285750" algn="just">
              <a:lnSpc>
                <a:spcPct val="80000"/>
              </a:lnSpc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ü"/>
              <a:defRPr/>
            </a:pPr>
            <a:r>
              <a:rPr lang="en-US" sz="2400" dirty="0" err="1" smtClean="0">
                <a:sym typeface="Arial" pitchFamily="34" charset="0"/>
              </a:rPr>
              <a:t>организационных</a:t>
            </a:r>
            <a:r>
              <a:rPr lang="en-US" sz="2400" dirty="0" smtClean="0">
                <a:sym typeface="Arial" pitchFamily="34" charset="0"/>
              </a:rPr>
              <a:t>,</a:t>
            </a:r>
            <a:endParaRPr lang="ru-RU" sz="2400" dirty="0" smtClean="0">
              <a:sym typeface="Arial" pitchFamily="34" charset="0"/>
            </a:endParaRPr>
          </a:p>
          <a:p>
            <a:pPr marL="285750" lvl="1" indent="-285750" algn="just">
              <a:lnSpc>
                <a:spcPct val="80000"/>
              </a:lnSpc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ü"/>
              <a:defRPr/>
            </a:pPr>
            <a:endParaRPr lang="ru-RU" sz="2400" dirty="0" smtClean="0">
              <a:sym typeface="Arial" pitchFamily="34" charset="0"/>
            </a:endParaRPr>
          </a:p>
          <a:p>
            <a:pPr marL="285750" lvl="1" indent="-285750" algn="just">
              <a:lnSpc>
                <a:spcPct val="80000"/>
              </a:lnSpc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ü"/>
              <a:defRPr/>
            </a:pPr>
            <a:r>
              <a:rPr lang="en-US" sz="2400" dirty="0" err="1" smtClean="0">
                <a:sym typeface="Arial" pitchFamily="34" charset="0"/>
              </a:rPr>
              <a:t>предпринимаемых</a:t>
            </a:r>
            <a:r>
              <a:rPr lang="en-US" sz="2400" dirty="0" smtClean="0">
                <a:sym typeface="Arial" pitchFamily="34" charset="0"/>
              </a:rPr>
              <a:t> </a:t>
            </a:r>
            <a:r>
              <a:rPr lang="en-US" sz="2400" dirty="0" err="1" smtClean="0">
                <a:sym typeface="Arial" pitchFamily="34" charset="0"/>
              </a:rPr>
              <a:t>государством</a:t>
            </a:r>
            <a:r>
              <a:rPr lang="en-US" sz="2400" dirty="0" smtClean="0">
                <a:sym typeface="Arial" pitchFamily="34" charset="0"/>
              </a:rPr>
              <a:t> и </a:t>
            </a:r>
            <a:r>
              <a:rPr lang="en-US" sz="2400" dirty="0" err="1" smtClean="0">
                <a:sym typeface="Arial" pitchFamily="34" charset="0"/>
              </a:rPr>
              <a:t>гражданским</a:t>
            </a:r>
            <a:r>
              <a:rPr lang="en-US" sz="2400" dirty="0" smtClean="0">
                <a:sym typeface="Arial" pitchFamily="34" charset="0"/>
              </a:rPr>
              <a:t> </a:t>
            </a:r>
            <a:r>
              <a:rPr lang="en-US" sz="2400" dirty="0" err="1" smtClean="0">
                <a:sym typeface="Arial" pitchFamily="34" charset="0"/>
              </a:rPr>
              <a:t>обществом</a:t>
            </a:r>
            <a:r>
              <a:rPr lang="en-US" sz="2400" dirty="0" smtClean="0">
                <a:sym typeface="Arial" pitchFamily="34" charset="0"/>
              </a:rPr>
              <a:t> в </a:t>
            </a:r>
            <a:r>
              <a:rPr lang="en-US" sz="2400" dirty="0" err="1" smtClean="0">
                <a:sym typeface="Arial" pitchFamily="34" charset="0"/>
              </a:rPr>
              <a:t>целях</a:t>
            </a:r>
            <a:r>
              <a:rPr lang="en-US" sz="2400" dirty="0" smtClean="0">
                <a:sym typeface="Arial" pitchFamily="34" charset="0"/>
              </a:rPr>
              <a:t> </a:t>
            </a:r>
            <a:r>
              <a:rPr lang="en-US" sz="2400" dirty="0" err="1" smtClean="0">
                <a:sym typeface="Arial" pitchFamily="34" charset="0"/>
              </a:rPr>
              <a:t>противодействия</a:t>
            </a:r>
            <a:r>
              <a:rPr lang="en-US" sz="2400" dirty="0" smtClean="0">
                <a:sym typeface="Arial" pitchFamily="34" charset="0"/>
              </a:rPr>
              <a:t> </a:t>
            </a:r>
            <a:r>
              <a:rPr lang="en-US" sz="2400" dirty="0" err="1" smtClean="0">
                <a:sym typeface="Arial" pitchFamily="34" charset="0"/>
              </a:rPr>
              <a:t>коррупции</a:t>
            </a:r>
            <a:r>
              <a:rPr lang="en-US" sz="2400" dirty="0" smtClean="0">
                <a:sym typeface="Arial" pitchFamily="34" charset="0"/>
              </a:rPr>
              <a:t>.</a:t>
            </a:r>
            <a:endParaRPr lang="ru-RU" sz="2400" dirty="0" smtClean="0">
              <a:sym typeface="Tahoma" pitchFamily="34" charset="0"/>
            </a:endParaRPr>
          </a:p>
          <a:p>
            <a:endParaRPr lang="ru-RU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0"/>
            <a:ext cx="8229600" cy="6921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Arial Bold" charset="0"/>
              </a:rPr>
              <a:t>Понятия коррупции (правовые)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Arial Bold" charset="0"/>
              </a:rPr>
              <a:t/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Arial Bold" charset="0"/>
              </a:rPr>
            </a:b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  <a:sym typeface="Arial Bold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rgbClr val="0070C0"/>
                </a:solidFill>
              </a:rPr>
              <a:t>Антикоррупционная</a:t>
            </a:r>
            <a:r>
              <a:rPr lang="ru-RU" dirty="0" smtClean="0">
                <a:solidFill>
                  <a:srgbClr val="0070C0"/>
                </a:solidFill>
              </a:rPr>
              <a:t> политика и институты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Rectangle 2"/>
          <p:cNvSpPr txBox="1">
            <a:spLocks noGrp="1" noChangeArrowheads="1"/>
          </p:cNvSpPr>
          <p:nvPr>
            <p:ph idx="1"/>
          </p:nvPr>
        </p:nvSpPr>
        <p:spPr bwMode="auto">
          <a:xfrm>
            <a:off x="251520" y="1484784"/>
            <a:ext cx="8435280" cy="518457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92075" indent="0">
              <a:lnSpc>
                <a:spcPct val="80000"/>
              </a:lnSpc>
              <a:buFont typeface="Arial" pitchFamily="34" charset="0"/>
              <a:buNone/>
              <a:tabLst>
                <a:tab pos="3060700" algn="ctr"/>
                <a:tab pos="6019800" algn="r"/>
                <a:tab pos="6451600" algn="l"/>
                <a:tab pos="6489700" algn="l"/>
                <a:tab pos="7340600" algn="l"/>
              </a:tabLst>
            </a:pPr>
            <a:r>
              <a:rPr lang="en-US" sz="2200" dirty="0" err="1" smtClean="0">
                <a:sym typeface="Arial Bold" charset="0"/>
              </a:rPr>
              <a:t>Институты</a:t>
            </a:r>
            <a:r>
              <a:rPr lang="en-US" sz="2200" dirty="0" smtClean="0">
                <a:sym typeface="Arial Bold" charset="0"/>
              </a:rPr>
              <a:t> - </a:t>
            </a:r>
            <a:r>
              <a:rPr lang="en-US" sz="2200" dirty="0" err="1" smtClean="0">
                <a:sym typeface="Arial Bold" charset="0"/>
              </a:rPr>
              <a:t>разработанные</a:t>
            </a:r>
            <a:r>
              <a:rPr lang="en-US" sz="2200" dirty="0" smtClean="0">
                <a:sym typeface="Arial Bold" charset="0"/>
              </a:rPr>
              <a:t> </a:t>
            </a:r>
            <a:r>
              <a:rPr lang="en-US" sz="2200" dirty="0" err="1" smtClean="0">
                <a:sym typeface="Arial Bold" charset="0"/>
              </a:rPr>
              <a:t>людьми</a:t>
            </a:r>
            <a:r>
              <a:rPr lang="en-US" sz="2200" dirty="0" smtClean="0">
                <a:sym typeface="Arial Bold" charset="0"/>
              </a:rPr>
              <a:t> </a:t>
            </a:r>
            <a:r>
              <a:rPr lang="en-US" sz="2200" dirty="0" err="1" smtClean="0">
                <a:sym typeface="Arial Bold" charset="0"/>
              </a:rPr>
              <a:t>наборы</a:t>
            </a:r>
            <a:r>
              <a:rPr lang="en-US" sz="2200" dirty="0" smtClean="0">
                <a:sym typeface="Arial Bold" charset="0"/>
              </a:rPr>
              <a:t> </a:t>
            </a:r>
            <a:r>
              <a:rPr lang="en-US" sz="2200" dirty="0" err="1" smtClean="0">
                <a:sym typeface="Arial Bold" charset="0"/>
              </a:rPr>
              <a:t>правил</a:t>
            </a:r>
            <a:r>
              <a:rPr lang="en-US" sz="2200" dirty="0" smtClean="0">
                <a:sym typeface="Arial Bold" charset="0"/>
              </a:rPr>
              <a:t>, </a:t>
            </a:r>
            <a:r>
              <a:rPr lang="en-US" sz="2200" dirty="0" err="1" smtClean="0">
                <a:sym typeface="Arial Bold" charset="0"/>
              </a:rPr>
              <a:t>структурирующие</a:t>
            </a:r>
            <a:r>
              <a:rPr lang="en-US" sz="2200" dirty="0" smtClean="0">
                <a:sym typeface="Arial Bold" charset="0"/>
              </a:rPr>
              <a:t> </a:t>
            </a:r>
            <a:r>
              <a:rPr lang="en-US" sz="2200" dirty="0" err="1" smtClean="0">
                <a:sym typeface="Arial Bold" charset="0"/>
              </a:rPr>
              <a:t>их</a:t>
            </a:r>
            <a:r>
              <a:rPr lang="en-US" sz="2200" dirty="0" smtClean="0">
                <a:sym typeface="Arial Bold" charset="0"/>
              </a:rPr>
              <a:t> </a:t>
            </a:r>
            <a:r>
              <a:rPr lang="en-US" sz="2200" dirty="0" err="1" smtClean="0">
                <a:sym typeface="Arial Bold" charset="0"/>
              </a:rPr>
              <a:t>взаимодействие</a:t>
            </a:r>
            <a:r>
              <a:rPr lang="en-US" sz="2200" dirty="0" smtClean="0">
                <a:sym typeface="Arial Bold" charset="0"/>
              </a:rPr>
              <a:t> (Д. </a:t>
            </a:r>
            <a:r>
              <a:rPr lang="en-US" sz="2200" dirty="0" err="1" smtClean="0">
                <a:sym typeface="Arial Bold" charset="0"/>
              </a:rPr>
              <a:t>Норт</a:t>
            </a:r>
            <a:r>
              <a:rPr lang="en-US" sz="2200" dirty="0" smtClean="0">
                <a:sym typeface="Arial Bold" charset="0"/>
              </a:rPr>
              <a:t>): </a:t>
            </a:r>
            <a:endParaRPr lang="ru-RU" sz="2200" dirty="0" smtClean="0">
              <a:sym typeface="Arial Bold" charset="0"/>
            </a:endParaRPr>
          </a:p>
          <a:p>
            <a:pPr marL="449263" lvl="1" indent="0">
              <a:lnSpc>
                <a:spcPct val="80000"/>
              </a:lnSpc>
              <a:buFont typeface="Arial" pitchFamily="34" charset="0"/>
              <a:buNone/>
              <a:tabLst>
                <a:tab pos="3060700" algn="ctr"/>
                <a:tab pos="6019800" algn="r"/>
                <a:tab pos="6451600" algn="l"/>
                <a:tab pos="6489700" algn="l"/>
                <a:tab pos="7340600" algn="l"/>
              </a:tabLst>
            </a:pPr>
            <a:r>
              <a:rPr lang="en-US" sz="2200" dirty="0" err="1" smtClean="0">
                <a:sym typeface="Arial Bold" charset="0"/>
              </a:rPr>
              <a:t>формальные</a:t>
            </a:r>
            <a:r>
              <a:rPr lang="en-US" sz="2200" dirty="0" smtClean="0">
                <a:sym typeface="Arial Bold" charset="0"/>
              </a:rPr>
              <a:t> </a:t>
            </a:r>
            <a:r>
              <a:rPr lang="en-US" sz="2200" dirty="0" err="1" smtClean="0">
                <a:sym typeface="Arial Bold" charset="0"/>
              </a:rPr>
              <a:t>институты</a:t>
            </a:r>
            <a:r>
              <a:rPr lang="en-US" sz="2200" dirty="0" smtClean="0">
                <a:sym typeface="Arial Bold" charset="0"/>
              </a:rPr>
              <a:t> (</a:t>
            </a:r>
            <a:r>
              <a:rPr lang="en-US" sz="2200" dirty="0" err="1" smtClean="0">
                <a:sym typeface="Arial Bold" charset="0"/>
              </a:rPr>
              <a:t>законы</a:t>
            </a:r>
            <a:r>
              <a:rPr lang="en-US" sz="2200" dirty="0" smtClean="0">
                <a:sym typeface="Arial Bold" charset="0"/>
              </a:rPr>
              <a:t>, </a:t>
            </a:r>
            <a:r>
              <a:rPr lang="en-US" sz="2200" dirty="0" err="1" smtClean="0">
                <a:sym typeface="Arial Bold" charset="0"/>
              </a:rPr>
              <a:t>конституции</a:t>
            </a:r>
            <a:r>
              <a:rPr lang="en-US" sz="2200" dirty="0" smtClean="0">
                <a:sym typeface="Arial Bold" charset="0"/>
              </a:rPr>
              <a:t>), </a:t>
            </a:r>
            <a:endParaRPr lang="ru-RU" sz="2200" dirty="0" smtClean="0">
              <a:sym typeface="Arial Bold" charset="0"/>
            </a:endParaRPr>
          </a:p>
          <a:p>
            <a:pPr marL="449263" lvl="1" indent="0">
              <a:lnSpc>
                <a:spcPct val="80000"/>
              </a:lnSpc>
              <a:buFont typeface="Arial" pitchFamily="34" charset="0"/>
              <a:buNone/>
              <a:tabLst>
                <a:tab pos="3060700" algn="ctr"/>
                <a:tab pos="6019800" algn="r"/>
                <a:tab pos="6451600" algn="l"/>
                <a:tab pos="6489700" algn="l"/>
                <a:tab pos="7340600" algn="l"/>
              </a:tabLst>
            </a:pPr>
            <a:r>
              <a:rPr lang="en-US" sz="2200" dirty="0" err="1" smtClean="0">
                <a:sym typeface="Arial Bold" charset="0"/>
              </a:rPr>
              <a:t>неформальные</a:t>
            </a:r>
            <a:r>
              <a:rPr lang="en-US" sz="2200" dirty="0" smtClean="0">
                <a:sym typeface="Arial Bold" charset="0"/>
              </a:rPr>
              <a:t> (</a:t>
            </a:r>
            <a:r>
              <a:rPr lang="en-US" sz="2200" dirty="0" err="1" smtClean="0">
                <a:sym typeface="Arial Bold" charset="0"/>
              </a:rPr>
              <a:t>договоры</a:t>
            </a:r>
            <a:r>
              <a:rPr lang="en-US" sz="2200" dirty="0" smtClean="0">
                <a:sym typeface="Arial Bold" charset="0"/>
              </a:rPr>
              <a:t>, </a:t>
            </a:r>
            <a:r>
              <a:rPr lang="en-US" sz="2200" dirty="0" err="1" smtClean="0">
                <a:sym typeface="Arial Bold" charset="0"/>
              </a:rPr>
              <a:t>обычаи</a:t>
            </a:r>
            <a:r>
              <a:rPr lang="en-US" sz="2200" dirty="0" smtClean="0">
                <a:sym typeface="Arial Bold" charset="0"/>
              </a:rPr>
              <a:t> и </a:t>
            </a:r>
            <a:r>
              <a:rPr lang="en-US" sz="2200" dirty="0" err="1" smtClean="0">
                <a:sym typeface="Arial Bold" charset="0"/>
              </a:rPr>
              <a:t>добровольно</a:t>
            </a:r>
            <a:r>
              <a:rPr lang="en-US" sz="2200" dirty="0" smtClean="0">
                <a:sym typeface="Arial Bold" charset="0"/>
              </a:rPr>
              <a:t> </a:t>
            </a:r>
            <a:r>
              <a:rPr lang="en-US" sz="2200" dirty="0" err="1" smtClean="0">
                <a:sym typeface="Arial Bold" charset="0"/>
              </a:rPr>
              <a:t>принятые</a:t>
            </a:r>
            <a:r>
              <a:rPr lang="en-US" sz="2200" dirty="0" smtClean="0">
                <a:sym typeface="Arial Bold" charset="0"/>
              </a:rPr>
              <a:t> </a:t>
            </a:r>
            <a:r>
              <a:rPr lang="en-US" sz="2200" dirty="0" err="1" smtClean="0">
                <a:sym typeface="Arial Bold" charset="0"/>
              </a:rPr>
              <a:t>кодексы</a:t>
            </a:r>
            <a:r>
              <a:rPr lang="en-US" sz="2200" dirty="0" smtClean="0">
                <a:sym typeface="Arial Bold" charset="0"/>
              </a:rPr>
              <a:t> </a:t>
            </a:r>
            <a:r>
              <a:rPr lang="en-US" sz="2200" dirty="0" err="1" smtClean="0">
                <a:sym typeface="Arial Bold" charset="0"/>
              </a:rPr>
              <a:t>поведения</a:t>
            </a:r>
            <a:r>
              <a:rPr lang="en-US" sz="2200" dirty="0" smtClean="0">
                <a:sym typeface="Arial Bold" charset="0"/>
              </a:rPr>
              <a:t>, </a:t>
            </a:r>
            <a:r>
              <a:rPr lang="en-US" sz="2200" dirty="0" err="1" smtClean="0">
                <a:sym typeface="Arial Bold" charset="0"/>
              </a:rPr>
              <a:t>процедуры</a:t>
            </a:r>
            <a:r>
              <a:rPr lang="en-US" sz="2200" dirty="0" smtClean="0">
                <a:sym typeface="Arial Bold" charset="0"/>
              </a:rPr>
              <a:t> </a:t>
            </a:r>
            <a:r>
              <a:rPr lang="en-US" sz="2200" dirty="0" err="1" smtClean="0">
                <a:sym typeface="Arial Bold" charset="0"/>
              </a:rPr>
              <a:t>соответствий</a:t>
            </a:r>
            <a:r>
              <a:rPr lang="en-US" sz="2200" dirty="0" smtClean="0">
                <a:sym typeface="Arial Bold" charset="0"/>
              </a:rPr>
              <a:t> и </a:t>
            </a:r>
            <a:r>
              <a:rPr lang="en-US" sz="2200" dirty="0" err="1" smtClean="0">
                <a:sym typeface="Arial Bold" charset="0"/>
              </a:rPr>
              <a:t>ограничений</a:t>
            </a:r>
            <a:r>
              <a:rPr lang="ru-RU" sz="2200" dirty="0" smtClean="0">
                <a:sym typeface="Arial Bold" charset="0"/>
              </a:rPr>
              <a:t>)</a:t>
            </a:r>
            <a:r>
              <a:rPr lang="en-US" sz="2200" dirty="0" smtClean="0">
                <a:sym typeface="Arial Bold" charset="0"/>
              </a:rPr>
              <a:t>.</a:t>
            </a:r>
            <a:endParaRPr lang="ru-RU" sz="2200" dirty="0" smtClean="0">
              <a:sym typeface="Arial Bold" charset="0"/>
            </a:endParaRPr>
          </a:p>
          <a:p>
            <a:pPr marL="449263" lvl="1" indent="0">
              <a:lnSpc>
                <a:spcPct val="80000"/>
              </a:lnSpc>
              <a:buFont typeface="Arial" pitchFamily="34" charset="0"/>
              <a:buNone/>
              <a:tabLst>
                <a:tab pos="3060700" algn="ctr"/>
                <a:tab pos="6019800" algn="r"/>
                <a:tab pos="6451600" algn="l"/>
                <a:tab pos="6489700" algn="l"/>
                <a:tab pos="7340600" algn="l"/>
              </a:tabLst>
            </a:pPr>
            <a:endParaRPr lang="ru-RU" sz="2200" dirty="0" smtClean="0">
              <a:sym typeface="Arial Bold" charset="0"/>
            </a:endParaRPr>
          </a:p>
          <a:p>
            <a:pPr marL="92075" indent="0">
              <a:lnSpc>
                <a:spcPct val="80000"/>
              </a:lnSpc>
              <a:buFont typeface="Arial" pitchFamily="34" charset="0"/>
              <a:buNone/>
              <a:tabLst>
                <a:tab pos="3060700" algn="ctr"/>
                <a:tab pos="6019800" algn="r"/>
                <a:tab pos="6451600" algn="l"/>
                <a:tab pos="6489700" algn="l"/>
                <a:tab pos="7340600" algn="l"/>
              </a:tabLst>
            </a:pPr>
            <a:r>
              <a:rPr lang="ru-RU" sz="2200" dirty="0" err="1" smtClean="0">
                <a:sym typeface="Arial Bold" charset="0"/>
              </a:rPr>
              <a:t>Антикоррупционная</a:t>
            </a:r>
            <a:r>
              <a:rPr lang="ru-RU" sz="2200" dirty="0" smtClean="0">
                <a:sym typeface="Arial Bold" charset="0"/>
              </a:rPr>
              <a:t> политика предполагает создание условий для  трансформации институтов в направлении повышения их эффективности и доминирования формальных норм и правил над неформальными.</a:t>
            </a:r>
          </a:p>
          <a:p>
            <a:pPr marL="92075" indent="0">
              <a:lnSpc>
                <a:spcPct val="80000"/>
              </a:lnSpc>
              <a:buFont typeface="Arial" pitchFamily="34" charset="0"/>
              <a:buNone/>
              <a:tabLst>
                <a:tab pos="3060700" algn="ctr"/>
                <a:tab pos="6019800" algn="r"/>
                <a:tab pos="6451600" algn="l"/>
                <a:tab pos="6489700" algn="l"/>
                <a:tab pos="7340600" algn="l"/>
              </a:tabLst>
            </a:pPr>
            <a:endParaRPr lang="ru-RU" sz="2200" dirty="0" smtClean="0">
              <a:sym typeface="Arial Bold" charset="0"/>
            </a:endParaRPr>
          </a:p>
          <a:p>
            <a:pPr marL="92075" indent="0">
              <a:lnSpc>
                <a:spcPct val="80000"/>
              </a:lnSpc>
              <a:buFont typeface="Arial" pitchFamily="34" charset="0"/>
              <a:buNone/>
              <a:tabLst>
                <a:tab pos="3060700" algn="ctr"/>
                <a:tab pos="6019800" algn="r"/>
                <a:tab pos="6451600" algn="l"/>
                <a:tab pos="6489700" algn="l"/>
                <a:tab pos="7340600" algn="l"/>
              </a:tabLst>
            </a:pPr>
            <a:r>
              <a:rPr lang="ru-RU" sz="2200" dirty="0" smtClean="0">
                <a:sym typeface="Arial Bold" charset="0"/>
              </a:rPr>
              <a:t>Условия для трансформации институтов при реализации </a:t>
            </a:r>
            <a:r>
              <a:rPr lang="ru-RU" sz="2200" dirty="0" err="1" smtClean="0">
                <a:sym typeface="Arial Bold" charset="0"/>
              </a:rPr>
              <a:t>антикоррупционной</a:t>
            </a:r>
            <a:r>
              <a:rPr lang="ru-RU" sz="2200" dirty="0" smtClean="0">
                <a:sym typeface="Arial Bold" charset="0"/>
              </a:rPr>
              <a:t> политики:</a:t>
            </a:r>
          </a:p>
          <a:p>
            <a:pPr marL="92075" indent="0">
              <a:lnSpc>
                <a:spcPct val="80000"/>
              </a:lnSpc>
              <a:buFont typeface="Arial" pitchFamily="34" charset="0"/>
              <a:buNone/>
              <a:tabLst>
                <a:tab pos="3060700" algn="ctr"/>
                <a:tab pos="6019800" algn="r"/>
                <a:tab pos="6451600" algn="l"/>
                <a:tab pos="6489700" algn="l"/>
                <a:tab pos="7340600" algn="l"/>
              </a:tabLst>
            </a:pPr>
            <a:r>
              <a:rPr lang="ru-RU" sz="2200" dirty="0" smtClean="0">
                <a:sym typeface="Arial Bold" charset="0"/>
              </a:rPr>
              <a:t>неотвратимость санкций, наличие механизмов принуждения, запретов и ограничений;</a:t>
            </a:r>
          </a:p>
          <a:p>
            <a:pPr marL="92075" indent="0">
              <a:lnSpc>
                <a:spcPct val="80000"/>
              </a:lnSpc>
              <a:buFont typeface="Arial" pitchFamily="34" charset="0"/>
              <a:buNone/>
              <a:tabLst>
                <a:tab pos="3060700" algn="ctr"/>
                <a:tab pos="6019800" algn="r"/>
                <a:tab pos="6451600" algn="l"/>
                <a:tab pos="6489700" algn="l"/>
                <a:tab pos="7340600" algn="l"/>
              </a:tabLst>
            </a:pPr>
            <a:r>
              <a:rPr lang="ru-RU" sz="2200" dirty="0" smtClean="0">
                <a:sym typeface="Arial Bold" charset="0"/>
              </a:rPr>
              <a:t>контроль третьей стороны, включая широкий общественный контроль.</a:t>
            </a:r>
            <a:endParaRPr lang="en-US" sz="2200" dirty="0" smtClean="0">
              <a:sym typeface="Arial Bold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Arial Bold" charset="0"/>
              </a:rPr>
              <a:t>Понятия коррупции (правовые)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Arial Bold" charset="0"/>
              </a:rPr>
              <a:t/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Arial Bold" charset="0"/>
              </a:rPr>
            </a:b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  <a:sym typeface="Arial Bold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309320"/>
          </a:xfrm>
        </p:spPr>
        <p:txBody>
          <a:bodyPr>
            <a:noAutofit/>
          </a:bodyPr>
          <a:lstStyle/>
          <a:p>
            <a:pPr marL="0" indent="12700" algn="just">
              <a:lnSpc>
                <a:spcPct val="120000"/>
              </a:lnSpc>
              <a:buFont typeface="Arial" pitchFamily="34" charset="0"/>
              <a:buNone/>
            </a:pPr>
            <a:r>
              <a:rPr lang="ru-RU" sz="1700" dirty="0" smtClean="0"/>
              <a:t> </a:t>
            </a:r>
            <a:r>
              <a:rPr lang="ru-RU" sz="1700" dirty="0" smtClean="0"/>
              <a:t>  В </a:t>
            </a:r>
            <a:r>
              <a:rPr lang="ru-RU" sz="1700" dirty="0" smtClean="0"/>
              <a:t>2006 г. Ратифицированы Конвенция Организации Объединенных Наций против коррупции от 31 октября 2003 года и Конвенция Совета Европы об уголовной ответственности за коррупцию от 27 января 1999 года. </a:t>
            </a:r>
          </a:p>
          <a:p>
            <a:pPr marL="0" indent="12700" algn="just">
              <a:lnSpc>
                <a:spcPct val="120000"/>
              </a:lnSpc>
              <a:buFont typeface="Arial" pitchFamily="34" charset="0"/>
              <a:buNone/>
            </a:pPr>
            <a:r>
              <a:rPr lang="ru-RU" sz="1700" dirty="0" smtClean="0"/>
              <a:t> </a:t>
            </a:r>
            <a:r>
              <a:rPr lang="ru-RU" sz="1700" dirty="0" smtClean="0"/>
              <a:t>  В </a:t>
            </a:r>
            <a:r>
              <a:rPr lang="ru-RU" sz="1700" dirty="0" smtClean="0"/>
              <a:t>целях реализации конвенций принят Федеральный закон от 25.12.2008 № 273-ФЗ «О противодействии коррупции».</a:t>
            </a:r>
          </a:p>
          <a:p>
            <a:pPr marL="0" indent="12700" algn="just">
              <a:lnSpc>
                <a:spcPct val="120000"/>
              </a:lnSpc>
              <a:buFont typeface="Arial" pitchFamily="34" charset="0"/>
              <a:buNone/>
            </a:pPr>
            <a:r>
              <a:rPr lang="ru-RU" sz="1700" dirty="0" smtClean="0"/>
              <a:t> </a:t>
            </a:r>
            <a:r>
              <a:rPr lang="ru-RU" sz="1700" dirty="0" smtClean="0"/>
              <a:t>  Указ </a:t>
            </a:r>
            <a:r>
              <a:rPr lang="ru-RU" sz="1700" dirty="0" smtClean="0"/>
              <a:t>Президента РФ от 15.05.2008 № 797 «О неотложных мерах по ликвидации административных ограничений при осуществлении предпринимательской деятельности».</a:t>
            </a:r>
          </a:p>
          <a:p>
            <a:pPr marL="0" indent="12700" algn="just">
              <a:lnSpc>
                <a:spcPct val="120000"/>
              </a:lnSpc>
              <a:buFont typeface="Arial" pitchFamily="34" charset="0"/>
              <a:buNone/>
            </a:pPr>
            <a:r>
              <a:rPr lang="ru-RU" sz="1700" dirty="0" smtClean="0"/>
              <a:t>   В </a:t>
            </a:r>
            <a:r>
              <a:rPr lang="ru-RU" sz="1700" dirty="0" smtClean="0"/>
              <a:t>соответствии с указом :</a:t>
            </a:r>
          </a:p>
          <a:p>
            <a:pPr marL="0" indent="12700" algn="just">
              <a:lnSpc>
                <a:spcPct val="120000"/>
              </a:lnSpc>
              <a:buFont typeface="Arial" pitchFamily="34" charset="0"/>
              <a:buNone/>
            </a:pPr>
            <a:r>
              <a:rPr lang="ru-RU" sz="1700" dirty="0" smtClean="0"/>
              <a:t>  принят </a:t>
            </a:r>
            <a:r>
              <a:rPr lang="ru-RU" sz="1700" dirty="0" smtClean="0"/>
              <a:t>Федеральный закон от 26.12.2008 № 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контроля»;</a:t>
            </a:r>
          </a:p>
          <a:p>
            <a:pPr marL="0" indent="12700" algn="just">
              <a:lnSpc>
                <a:spcPct val="120000"/>
              </a:lnSpc>
              <a:buFont typeface="Arial" pitchFamily="34" charset="0"/>
              <a:buNone/>
            </a:pPr>
            <a:r>
              <a:rPr lang="ru-RU" sz="1700" dirty="0" smtClean="0"/>
              <a:t>  принят </a:t>
            </a:r>
            <a:r>
              <a:rPr lang="ru-RU" sz="1700" dirty="0" smtClean="0"/>
              <a:t>Федеральный закон от 04.05.2011 № 99-ФЗ «О лицензировании отдельных видов деятельности»;</a:t>
            </a:r>
          </a:p>
          <a:p>
            <a:pPr marL="0" indent="12700" algn="just">
              <a:lnSpc>
                <a:spcPct val="120000"/>
              </a:lnSpc>
              <a:buFont typeface="Arial" pitchFamily="34" charset="0"/>
              <a:buNone/>
            </a:pPr>
            <a:r>
              <a:rPr lang="ru-RU" sz="1700" dirty="0" smtClean="0"/>
              <a:t>  при </a:t>
            </a:r>
            <a:r>
              <a:rPr lang="ru-RU" sz="1700" dirty="0" err="1" smtClean="0"/>
              <a:t>ФОИВах</a:t>
            </a:r>
            <a:r>
              <a:rPr lang="ru-RU" sz="1700" dirty="0" smtClean="0"/>
              <a:t> образованы координационные (совещательные) органы по вопросам МСП.</a:t>
            </a:r>
          </a:p>
          <a:p>
            <a:pPr marL="0" indent="12700" algn="just">
              <a:lnSpc>
                <a:spcPct val="120000"/>
              </a:lnSpc>
              <a:buFont typeface="Arial" pitchFamily="34" charset="0"/>
              <a:buNone/>
            </a:pPr>
            <a:r>
              <a:rPr lang="ru-RU" sz="1700" dirty="0" smtClean="0"/>
              <a:t>   В </a:t>
            </a:r>
            <a:r>
              <a:rPr lang="ru-RU" sz="1700" dirty="0" smtClean="0"/>
              <a:t>2010 г. введена процедура оценки регулирующего воздействия проектов НПА.</a:t>
            </a:r>
          </a:p>
          <a:p>
            <a:pPr marL="0" indent="12700" algn="just">
              <a:lnSpc>
                <a:spcPct val="120000"/>
              </a:lnSpc>
              <a:buFont typeface="Arial" pitchFamily="34" charset="0"/>
              <a:buNone/>
            </a:pPr>
            <a:r>
              <a:rPr lang="ru-RU" sz="1700" dirty="0" smtClean="0"/>
              <a:t>   В </a:t>
            </a:r>
            <a:r>
              <a:rPr lang="ru-RU" sz="1700" dirty="0" smtClean="0"/>
              <a:t>2009 г. приняты указы Президента РФ, определяющие порядок декларирования должностными лицами доходов</a:t>
            </a:r>
            <a:endParaRPr lang="ru-RU" sz="17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</TotalTime>
  <Words>1058</Words>
  <Application>Microsoft Office PowerPoint</Application>
  <PresentationFormat>Экран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Слайд 1</vt:lpstr>
      <vt:lpstr>Коррупция (Справочный документ ООН о международной борьбе с коррупцией) - злоупотребление государственной властью для получения выгоды в личных целях. </vt:lpstr>
      <vt:lpstr>Слайд 3</vt:lpstr>
      <vt:lpstr>Понятие противодеПонятие  Федеральный закон от 25.12.2008 № 273-ФЗ «О противодействии коррупции» ротиводействия коррупциийствия коррупции</vt:lpstr>
      <vt:lpstr>Классификация коррупции</vt:lpstr>
      <vt:lpstr>Этапы коррупции в России</vt:lpstr>
      <vt:lpstr>Антикоррупционная политика - это комплекс взаимодополняющих мер: </vt:lpstr>
      <vt:lpstr>Антикоррупционная политика и институты</vt:lpstr>
      <vt:lpstr>Слайд 9</vt:lpstr>
      <vt:lpstr>Национальная стратегия противодействия коррупции</vt:lpstr>
      <vt:lpstr>Особенности России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a.shvetsov</cp:lastModifiedBy>
  <cp:revision>7</cp:revision>
  <dcterms:modified xsi:type="dcterms:W3CDTF">2017-09-15T12:48:17Z</dcterms:modified>
</cp:coreProperties>
</file>